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8.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2.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51"/>
  </p:notesMasterIdLst>
  <p:handoutMasterIdLst>
    <p:handoutMasterId r:id="rId52"/>
  </p:handoutMasterIdLst>
  <p:sldIdLst>
    <p:sldId id="256" r:id="rId5"/>
    <p:sldId id="275" r:id="rId6"/>
    <p:sldId id="285" r:id="rId7"/>
    <p:sldId id="286" r:id="rId8"/>
    <p:sldId id="287" r:id="rId9"/>
    <p:sldId id="288" r:id="rId10"/>
    <p:sldId id="289" r:id="rId11"/>
    <p:sldId id="2145707612" r:id="rId12"/>
    <p:sldId id="277" r:id="rId13"/>
    <p:sldId id="291" r:id="rId14"/>
    <p:sldId id="2145707558" r:id="rId15"/>
    <p:sldId id="2145707560" r:id="rId16"/>
    <p:sldId id="278" r:id="rId17"/>
    <p:sldId id="293" r:id="rId18"/>
    <p:sldId id="294" r:id="rId19"/>
    <p:sldId id="295" r:id="rId20"/>
    <p:sldId id="296" r:id="rId21"/>
    <p:sldId id="297" r:id="rId22"/>
    <p:sldId id="298" r:id="rId23"/>
    <p:sldId id="299" r:id="rId24"/>
    <p:sldId id="300" r:id="rId25"/>
    <p:sldId id="301" r:id="rId26"/>
    <p:sldId id="2145707613" r:id="rId27"/>
    <p:sldId id="2145707614" r:id="rId28"/>
    <p:sldId id="2145707615" r:id="rId29"/>
    <p:sldId id="2145707616" r:id="rId30"/>
    <p:sldId id="2145707617" r:id="rId31"/>
    <p:sldId id="2145707618" r:id="rId32"/>
    <p:sldId id="302" r:id="rId33"/>
    <p:sldId id="279" r:id="rId34"/>
    <p:sldId id="303" r:id="rId35"/>
    <p:sldId id="308" r:id="rId36"/>
    <p:sldId id="304" r:id="rId37"/>
    <p:sldId id="280" r:id="rId38"/>
    <p:sldId id="307" r:id="rId39"/>
    <p:sldId id="309" r:id="rId40"/>
    <p:sldId id="281" r:id="rId41"/>
    <p:sldId id="310" r:id="rId42"/>
    <p:sldId id="305" r:id="rId43"/>
    <p:sldId id="2145707561" r:id="rId44"/>
    <p:sldId id="2145707585" r:id="rId45"/>
    <p:sldId id="284" r:id="rId46"/>
    <p:sldId id="313" r:id="rId47"/>
    <p:sldId id="316" r:id="rId48"/>
    <p:sldId id="314" r:id="rId49"/>
    <p:sldId id="315"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4B8"/>
    <a:srgbClr val="007FAD"/>
    <a:srgbClr val="0C419A"/>
    <a:srgbClr val="646666"/>
    <a:srgbClr val="92D050"/>
    <a:srgbClr val="545859"/>
    <a:srgbClr val="E73083"/>
    <a:srgbClr val="546E69"/>
    <a:srgbClr val="9A2530"/>
    <a:srgbClr val="856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9" autoAdjust="0"/>
    <p:restoredTop sz="92337" autoAdjust="0"/>
  </p:normalViewPr>
  <p:slideViewPr>
    <p:cSldViewPr snapToGrid="0" showGuides="1">
      <p:cViewPr>
        <p:scale>
          <a:sx n="104" d="100"/>
          <a:sy n="104" d="100"/>
        </p:scale>
        <p:origin x="-72" y="168"/>
      </p:cViewPr>
      <p:guideLst>
        <p:guide orient="horz" pos="2160"/>
        <p:guide orient="horz" pos="3719"/>
        <p:guide pos="3840"/>
        <p:guide pos="7370"/>
      </p:guideLst>
    </p:cSldViewPr>
  </p:slideViewPr>
  <p:outlineViewPr>
    <p:cViewPr>
      <p:scale>
        <a:sx n="33" d="100"/>
        <a:sy n="33" d="100"/>
      </p:scale>
      <p:origin x="0" y="-1848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175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Luc Kui" userId="878fcfaf-2892-4487-9609-2b089f297847" providerId="ADAL" clId="{2587DAB0-75AE-4E8F-A479-D91251B86255}"/>
    <pc:docChg chg="custSel modSld">
      <pc:chgData name="Jean-Luc Kui" userId="878fcfaf-2892-4487-9609-2b089f297847" providerId="ADAL" clId="{2587DAB0-75AE-4E8F-A479-D91251B86255}" dt="2022-03-15T18:16:30.605" v="209" actId="20577"/>
      <pc:docMkLst>
        <pc:docMk/>
      </pc:docMkLst>
      <pc:sldChg chg="modSp mod modNotesTx">
        <pc:chgData name="Jean-Luc Kui" userId="878fcfaf-2892-4487-9609-2b089f297847" providerId="ADAL" clId="{2587DAB0-75AE-4E8F-A479-D91251B86255}" dt="2022-03-15T18:16:30.605" v="209" actId="20577"/>
        <pc:sldMkLst>
          <pc:docMk/>
          <pc:sldMk cId="893687075" sldId="301"/>
        </pc:sldMkLst>
        <pc:spChg chg="mod">
          <ac:chgData name="Jean-Luc Kui" userId="878fcfaf-2892-4487-9609-2b089f297847" providerId="ADAL" clId="{2587DAB0-75AE-4E8F-A479-D91251B86255}" dt="2022-03-15T18:16:30.605" v="209" actId="20577"/>
          <ac:spMkLst>
            <pc:docMk/>
            <pc:sldMk cId="893687075" sldId="301"/>
            <ac:spMk id="9" creationId="{F48C692D-70DE-498C-AB68-A5E390324494}"/>
          </ac:spMkLst>
        </pc:spChg>
      </pc:sldChg>
      <pc:sldChg chg="modNotesTx">
        <pc:chgData name="Jean-Luc Kui" userId="878fcfaf-2892-4487-9609-2b089f297847" providerId="ADAL" clId="{2587DAB0-75AE-4E8F-A479-D91251B86255}" dt="2022-03-15T18:15:06.233" v="1" actId="20577"/>
        <pc:sldMkLst>
          <pc:docMk/>
          <pc:sldMk cId="1725397455" sldId="305"/>
        </pc:sldMkLst>
      </pc:sldChg>
      <pc:sldChg chg="modNotesTx">
        <pc:chgData name="Jean-Luc Kui" userId="878fcfaf-2892-4487-9609-2b089f297847" providerId="ADAL" clId="{2587DAB0-75AE-4E8F-A479-D91251B86255}" dt="2022-03-15T18:15:04.190" v="0" actId="20577"/>
        <pc:sldMkLst>
          <pc:docMk/>
          <pc:sldMk cId="1398796609" sldId="214570756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Ventes</c:v>
                </c:pt>
              </c:strCache>
            </c:strRef>
          </c:tx>
          <c:spPr>
            <a:ln w="28575">
              <a:solidFill>
                <a:schemeClr val="bg1"/>
              </a:solidFill>
            </a:ln>
          </c:spPr>
          <c:dPt>
            <c:idx val="1"/>
            <c:bubble3D val="0"/>
            <c:spPr>
              <a:solidFill>
                <a:srgbClr val="5E74B8">
                  <a:alpha val="51000"/>
                </a:srgbClr>
              </a:solidFill>
              <a:ln w="28575">
                <a:solidFill>
                  <a:schemeClr val="bg1"/>
                </a:solidFill>
              </a:ln>
            </c:spPr>
            <c:extLst xmlns:c16r2="http://schemas.microsoft.com/office/drawing/2015/06/chart">
              <c:ext xmlns:c16="http://schemas.microsoft.com/office/drawing/2014/chart" uri="{C3380CC4-5D6E-409C-BE32-E72D297353CC}">
                <c16:uniqueId val="{00000001-F7C6-41EF-8859-75FFFC7828BE}"/>
              </c:ext>
            </c:extLst>
          </c:dPt>
          <c:dPt>
            <c:idx val="2"/>
            <c:bubble3D val="0"/>
            <c:spPr>
              <a:solidFill>
                <a:srgbClr val="007FAD">
                  <a:alpha val="36000"/>
                </a:srgbClr>
              </a:solidFill>
              <a:ln w="28575">
                <a:solidFill>
                  <a:schemeClr val="bg1"/>
                </a:solidFill>
              </a:ln>
            </c:spPr>
            <c:extLst xmlns:c16r2="http://schemas.microsoft.com/office/drawing/2015/06/chart">
              <c:ext xmlns:c16="http://schemas.microsoft.com/office/drawing/2014/chart" uri="{C3380CC4-5D6E-409C-BE32-E72D297353CC}">
                <c16:uniqueId val="{00000008-3417-4D85-8660-E4642F0B5A25}"/>
              </c:ext>
            </c:extLst>
          </c:dPt>
          <c:dPt>
            <c:idx val="3"/>
            <c:bubble3D val="0"/>
            <c:spPr>
              <a:solidFill>
                <a:schemeClr val="accent2"/>
              </a:solidFill>
              <a:ln w="28575">
                <a:solidFill>
                  <a:schemeClr val="bg1"/>
                </a:solidFill>
              </a:ln>
            </c:spPr>
            <c:extLst xmlns:c16r2="http://schemas.microsoft.com/office/drawing/2015/06/chart">
              <c:ext xmlns:c16="http://schemas.microsoft.com/office/drawing/2014/chart" uri="{C3380CC4-5D6E-409C-BE32-E72D297353CC}">
                <c16:uniqueId val="{00000003-F7C6-41EF-8859-75FFFC7828BE}"/>
              </c:ext>
            </c:extLst>
          </c:dPt>
          <c:dPt>
            <c:idx val="4"/>
            <c:bubble3D val="0"/>
            <c:spPr>
              <a:solidFill>
                <a:schemeClr val="accent2"/>
              </a:solidFill>
              <a:ln w="28575">
                <a:solidFill>
                  <a:schemeClr val="bg1"/>
                </a:solidFill>
              </a:ln>
            </c:spPr>
            <c:extLst xmlns:c16r2="http://schemas.microsoft.com/office/drawing/2015/06/chart">
              <c:ext xmlns:c16="http://schemas.microsoft.com/office/drawing/2014/chart" uri="{C3380CC4-5D6E-409C-BE32-E72D297353CC}">
                <c16:uniqueId val="{00000005-F7C6-41EF-8859-75FFFC7828BE}"/>
              </c:ext>
            </c:extLst>
          </c:dPt>
          <c:cat>
            <c:numRef>
              <c:f>Feuil1!$A$2:$A$6</c:f>
              <c:numCache>
                <c:formatCode>General</c:formatCode>
                <c:ptCount val="5"/>
              </c:numCache>
            </c:numRef>
          </c:cat>
          <c:val>
            <c:numRef>
              <c:f>Feuil1!$B$2:$B$6</c:f>
              <c:numCache>
                <c:formatCode>General</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6-F7C6-41EF-8859-75FFFC7828B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BCC9FEC9-2CDD-134F-840A-8F57484A29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 xmlns:a16="http://schemas.microsoft.com/office/drawing/2014/main" id="{EC13CF4C-D8D8-324F-AFA7-772950C224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AB692F-B762-CF4B-A8A8-22AAB26BA03B}" type="datetimeFigureOut">
              <a:rPr lang="fr-FR" smtClean="0"/>
              <a:t>04/04/2022</a:t>
            </a:fld>
            <a:endParaRPr lang="fr-FR" dirty="0"/>
          </a:p>
        </p:txBody>
      </p:sp>
      <p:sp>
        <p:nvSpPr>
          <p:cNvPr id="4" name="Espace réservé du pied de page 3">
            <a:extLst>
              <a:ext uri="{FF2B5EF4-FFF2-40B4-BE49-F238E27FC236}">
                <a16:creationId xmlns="" xmlns:a16="http://schemas.microsoft.com/office/drawing/2014/main" id="{EC31A6AC-A6A7-3248-B6E6-95946088A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 xmlns:a16="http://schemas.microsoft.com/office/drawing/2014/main" id="{D802CA66-22E3-C34E-89C6-B4B2A67C3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dirty="0"/>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A9EE-EAD2-0C48-AEF4-C2D4DC6DFEA0}" type="datetimeFigureOut">
              <a:rPr lang="fr-FR" smtClean="0"/>
              <a:t>04/04/2022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dirty="0"/>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1</a:t>
            </a:fld>
            <a:endParaRPr lang="fr-FR" dirty="0"/>
          </a:p>
        </p:txBody>
      </p:sp>
    </p:spTree>
    <p:extLst>
      <p:ext uri="{BB962C8B-B14F-4D97-AF65-F5344CB8AC3E}">
        <p14:creationId xmlns:p14="http://schemas.microsoft.com/office/powerpoint/2010/main" val="36948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40</a:t>
            </a:fld>
            <a:endParaRPr lang="fr-FR"/>
          </a:p>
        </p:txBody>
      </p:sp>
    </p:spTree>
    <p:extLst>
      <p:ext uri="{BB962C8B-B14F-4D97-AF65-F5344CB8AC3E}">
        <p14:creationId xmlns:p14="http://schemas.microsoft.com/office/powerpoint/2010/main" val="183683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41</a:t>
            </a:fld>
            <a:endParaRPr lang="fr-FR"/>
          </a:p>
        </p:txBody>
      </p:sp>
    </p:spTree>
    <p:extLst>
      <p:ext uri="{BB962C8B-B14F-4D97-AF65-F5344CB8AC3E}">
        <p14:creationId xmlns:p14="http://schemas.microsoft.com/office/powerpoint/2010/main" val="348126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44</a:t>
            </a:fld>
            <a:endParaRPr lang="fr-FR" dirty="0"/>
          </a:p>
        </p:txBody>
      </p:sp>
    </p:spTree>
    <p:extLst>
      <p:ext uri="{BB962C8B-B14F-4D97-AF65-F5344CB8AC3E}">
        <p14:creationId xmlns:p14="http://schemas.microsoft.com/office/powerpoint/2010/main" val="227594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4</a:t>
            </a:fld>
            <a:endParaRPr lang="fr-FR" dirty="0"/>
          </a:p>
        </p:txBody>
      </p:sp>
    </p:spTree>
    <p:extLst>
      <p:ext uri="{BB962C8B-B14F-4D97-AF65-F5344CB8AC3E}">
        <p14:creationId xmlns:p14="http://schemas.microsoft.com/office/powerpoint/2010/main" val="312698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7</a:t>
            </a:fld>
            <a:endParaRPr lang="fr-FR" dirty="0"/>
          </a:p>
        </p:txBody>
      </p:sp>
    </p:spTree>
    <p:extLst>
      <p:ext uri="{BB962C8B-B14F-4D97-AF65-F5344CB8AC3E}">
        <p14:creationId xmlns:p14="http://schemas.microsoft.com/office/powerpoint/2010/main" val="345683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11</a:t>
            </a:fld>
            <a:endParaRPr lang="fr-FR"/>
          </a:p>
        </p:txBody>
      </p:sp>
    </p:spTree>
    <p:extLst>
      <p:ext uri="{BB962C8B-B14F-4D97-AF65-F5344CB8AC3E}">
        <p14:creationId xmlns:p14="http://schemas.microsoft.com/office/powerpoint/2010/main" val="375480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12</a:t>
            </a:fld>
            <a:endParaRPr lang="fr-FR"/>
          </a:p>
        </p:txBody>
      </p:sp>
    </p:spTree>
    <p:extLst>
      <p:ext uri="{BB962C8B-B14F-4D97-AF65-F5344CB8AC3E}">
        <p14:creationId xmlns:p14="http://schemas.microsoft.com/office/powerpoint/2010/main" val="189558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13</a:t>
            </a:fld>
            <a:endParaRPr lang="fr-FR" dirty="0"/>
          </a:p>
        </p:txBody>
      </p:sp>
    </p:spTree>
    <p:extLst>
      <p:ext uri="{BB962C8B-B14F-4D97-AF65-F5344CB8AC3E}">
        <p14:creationId xmlns:p14="http://schemas.microsoft.com/office/powerpoint/2010/main" val="37081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22</a:t>
            </a:fld>
            <a:endParaRPr lang="fr-FR" dirty="0"/>
          </a:p>
        </p:txBody>
      </p:sp>
    </p:spTree>
    <p:extLst>
      <p:ext uri="{BB962C8B-B14F-4D97-AF65-F5344CB8AC3E}">
        <p14:creationId xmlns:p14="http://schemas.microsoft.com/office/powerpoint/2010/main" val="298896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29</a:t>
            </a:fld>
            <a:endParaRPr lang="fr-FR" dirty="0"/>
          </a:p>
        </p:txBody>
      </p:sp>
    </p:spTree>
    <p:extLst>
      <p:ext uri="{BB962C8B-B14F-4D97-AF65-F5344CB8AC3E}">
        <p14:creationId xmlns:p14="http://schemas.microsoft.com/office/powerpoint/2010/main" val="388011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39</a:t>
            </a:fld>
            <a:endParaRPr lang="fr-FR" dirty="0"/>
          </a:p>
        </p:txBody>
      </p:sp>
    </p:spTree>
    <p:extLst>
      <p:ext uri="{BB962C8B-B14F-4D97-AF65-F5344CB8AC3E}">
        <p14:creationId xmlns:p14="http://schemas.microsoft.com/office/powerpoint/2010/main" val="2118649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04/04/2022</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0" name="Picture 6">
            <a:extLst>
              <a:ext uri="{FF2B5EF4-FFF2-40B4-BE49-F238E27FC236}">
                <a16:creationId xmlns="" xmlns:a16="http://schemas.microsoft.com/office/drawing/2014/main" id="{F29FD38D-2FA1-4F09-8AD1-8D7CF3ED08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098575"/>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73083"/>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2A9CA9"/>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87C5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73083"/>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2A9CA9"/>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87C5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73083"/>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04/04/2022</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pic>
        <p:nvPicPr>
          <p:cNvPr id="11" name="Picture 6">
            <a:extLst>
              <a:ext uri="{FF2B5EF4-FFF2-40B4-BE49-F238E27FC236}">
                <a16:creationId xmlns="" xmlns:a16="http://schemas.microsoft.com/office/drawing/2014/main" id="{66E2E0DF-17C4-4CDE-B40F-FCE3530A72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2A9CA9"/>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E87C54"/>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E73083"/>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440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04/04/2022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pic>
        <p:nvPicPr>
          <p:cNvPr id="14" name="Picture 6">
            <a:extLst>
              <a:ext uri="{FF2B5EF4-FFF2-40B4-BE49-F238E27FC236}">
                <a16:creationId xmlns="" xmlns:a16="http://schemas.microsoft.com/office/drawing/2014/main" id="{8F5ACDA2-FC75-4399-A724-6214615D105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87286158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7730012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a:t>Modifiez le style du titre</a:t>
            </a:r>
            <a:endParaRPr lang="fr-FR" dirty="0"/>
          </a:p>
        </p:txBody>
      </p:sp>
    </p:spTree>
    <p:extLst>
      <p:ext uri="{BB962C8B-B14F-4D97-AF65-F5344CB8AC3E}">
        <p14:creationId xmlns:p14="http://schemas.microsoft.com/office/powerpoint/2010/main" val="2870778776"/>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04/04/2022</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pic>
        <p:nvPicPr>
          <p:cNvPr id="11" name="Picture 6">
            <a:extLst>
              <a:ext uri="{FF2B5EF4-FFF2-40B4-BE49-F238E27FC236}">
                <a16:creationId xmlns="" xmlns:a16="http://schemas.microsoft.com/office/drawing/2014/main" id="{749F3865-CE2C-4278-853A-F3A4D5277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466051"/>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rgbClr val="2A9CA9"/>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04/04/2022</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pic>
        <p:nvPicPr>
          <p:cNvPr id="12" name="Picture 6">
            <a:extLst>
              <a:ext uri="{FF2B5EF4-FFF2-40B4-BE49-F238E27FC236}">
                <a16:creationId xmlns="" xmlns:a16="http://schemas.microsoft.com/office/drawing/2014/main" id="{92C81616-22AB-44FD-AB43-9ECBC4BA34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16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rgbClr val="2A9CA9"/>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04/04/2022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2A9CA9"/>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87C5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41"/>
          <a:stretch>
            <a:fillRect/>
          </a:stretch>
        </p:blipFill>
        <p:spPr>
          <a:xfrm>
            <a:off x="9595390" y="5907628"/>
            <a:ext cx="2099671" cy="961074"/>
          </a:xfrm>
          <a:prstGeom prst="rect">
            <a:avLst/>
          </a:prstGeom>
        </p:spPr>
      </p:pic>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04/04/2022</a:t>
            </a:fld>
            <a:endParaRPr lang="fr-FR" dirty="0"/>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5" r:id="rId4"/>
    <p:sldLayoutId id="2147483736" r:id="rId5"/>
    <p:sldLayoutId id="2147483737" r:id="rId6"/>
    <p:sldLayoutId id="2147483704" r:id="rId7"/>
    <p:sldLayoutId id="2147483705" r:id="rId8"/>
    <p:sldLayoutId id="2147483706" r:id="rId9"/>
    <p:sldLayoutId id="2147483707" r:id="rId10"/>
    <p:sldLayoutId id="2147483709" r:id="rId11"/>
    <p:sldLayoutId id="2147483710" r:id="rId12"/>
    <p:sldLayoutId id="2147483711" r:id="rId13"/>
    <p:sldLayoutId id="2147483712" r:id="rId14"/>
    <p:sldLayoutId id="2147483741" r:id="rId15"/>
    <p:sldLayoutId id="2147483742" r:id="rId16"/>
    <p:sldLayoutId id="2147483743" r:id="rId17"/>
    <p:sldLayoutId id="2147483744" r:id="rId18"/>
    <p:sldLayoutId id="2147483714" r:id="rId19"/>
    <p:sldLayoutId id="2147483715" r:id="rId20"/>
    <p:sldLayoutId id="2147483716" r:id="rId21"/>
    <p:sldLayoutId id="2147483717"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9" r:id="rId32"/>
    <p:sldLayoutId id="2147483730" r:id="rId33"/>
    <p:sldLayoutId id="2147483731" r:id="rId34"/>
    <p:sldLayoutId id="2147483732" r:id="rId35"/>
    <p:sldLayoutId id="2147483734" r:id="rId36"/>
    <p:sldLayoutId id="2147483745" r:id="rId37"/>
    <p:sldLayoutId id="2147483746" r:id="rId38"/>
    <p:sldLayoutId id="2147483747" r:id="rId39"/>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19.xml"/><Relationship Id="rId5" Type="http://schemas.openxmlformats.org/officeDocument/2006/relationships/tags" Target="../tags/tag117.xml"/><Relationship Id="rId4" Type="http://schemas.openxmlformats.org/officeDocument/2006/relationships/tags" Target="../tags/tag1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dmp.fr/matrice-habilitation"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hyperlink" Target="https://www.flaticon.com/premium-icon/private_2115982" TargetMode="External"/><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6.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11.xml"/><Relationship Id="rId5" Type="http://schemas.openxmlformats.org/officeDocument/2006/relationships/tags" Target="../tags/tag122.xml"/><Relationship Id="rId4" Type="http://schemas.openxmlformats.org/officeDocument/2006/relationships/tags" Target="../tags/tag121.xml"/></Relationships>
</file>

<file path=ppt/slides/_rels/slide14.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image" Target="../media/image44.png"/><Relationship Id="rId3" Type="http://schemas.openxmlformats.org/officeDocument/2006/relationships/tags" Target="../tags/tag125.xml"/><Relationship Id="rId21" Type="http://schemas.openxmlformats.org/officeDocument/2006/relationships/tags" Target="../tags/tag143.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image" Target="../media/image55.svg"/><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image" Target="../media/image59.sv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image" Target="../media/image43.png"/><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image" Target="../media/image28.png"/><Relationship Id="rId28" Type="http://schemas.openxmlformats.org/officeDocument/2006/relationships/image" Target="../media/image45.png"/><Relationship Id="rId10" Type="http://schemas.openxmlformats.org/officeDocument/2006/relationships/tags" Target="../tags/tag132.xml"/><Relationship Id="rId19" Type="http://schemas.openxmlformats.org/officeDocument/2006/relationships/tags" Target="../tags/tag141.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slideLayout" Target="../slideLayouts/slideLayout19.xml"/><Relationship Id="rId27" Type="http://schemas.openxmlformats.org/officeDocument/2006/relationships/image" Target="../media/image57.svg"/></Relationships>
</file>

<file path=ppt/slides/_rels/slide15.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47.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46.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Layout" Target="../slideLayouts/slideLayout19.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image" Target="../media/image50.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image" Target="../media/image49.png"/><Relationship Id="rId2" Type="http://schemas.openxmlformats.org/officeDocument/2006/relationships/tags" Target="../tags/tag155.xml"/><Relationship Id="rId16" Type="http://schemas.openxmlformats.org/officeDocument/2006/relationships/image" Target="../media/image48.pn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slideLayout" Target="../slideLayouts/slideLayout19.xml"/><Relationship Id="rId10" Type="http://schemas.openxmlformats.org/officeDocument/2006/relationships/tags" Target="../tags/tag163.xml"/><Relationship Id="rId19" Type="http://schemas.openxmlformats.org/officeDocument/2006/relationships/image" Target="../media/image51.png"/><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170.xml"/><Relationship Id="rId7" Type="http://schemas.openxmlformats.org/officeDocument/2006/relationships/slideLayout" Target="../slideLayouts/slideLayout19.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s>
</file>

<file path=ppt/slides/_rels/slide18.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53.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19.xml"/><Relationship Id="rId5" Type="http://schemas.openxmlformats.org/officeDocument/2006/relationships/tags" Target="../tags/tag178.xml"/><Relationship Id="rId4" Type="http://schemas.openxmlformats.org/officeDocument/2006/relationships/tags" Target="../tags/tag177.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181.xml"/><Relationship Id="rId7" Type="http://schemas.openxmlformats.org/officeDocument/2006/relationships/slideLayout" Target="../slideLayouts/slideLayout19.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1.xml"/><Relationship Id="rId5" Type="http://schemas.openxmlformats.org/officeDocument/2006/relationships/tags" Target="../tags/tag10.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87.xml"/><Relationship Id="rId7" Type="http://schemas.openxmlformats.org/officeDocument/2006/relationships/slideLayout" Target="../slideLayouts/slideLayout19.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s>
</file>

<file path=ppt/slides/_rels/slide21.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slideLayout" Target="../slideLayouts/slideLayout19.xml"/><Relationship Id="rId17" Type="http://schemas.openxmlformats.org/officeDocument/2006/relationships/image" Target="../media/image60.png"/><Relationship Id="rId2" Type="http://schemas.openxmlformats.org/officeDocument/2006/relationships/tags" Target="../tags/tag192.xml"/><Relationship Id="rId16" Type="http://schemas.openxmlformats.org/officeDocument/2006/relationships/image" Target="../media/image59.png"/><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5" Type="http://schemas.openxmlformats.org/officeDocument/2006/relationships/image" Target="../media/image58.png"/><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204.xml"/><Relationship Id="rId7" Type="http://schemas.openxmlformats.org/officeDocument/2006/relationships/notesSlide" Target="../notesSlides/notesSlide7.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9.xml"/><Relationship Id="rId5" Type="http://schemas.openxmlformats.org/officeDocument/2006/relationships/tags" Target="../tags/tag206.xml"/><Relationship Id="rId4" Type="http://schemas.openxmlformats.org/officeDocument/2006/relationships/tags" Target="../tags/tag20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4.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5.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3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209.xml"/><Relationship Id="rId7" Type="http://schemas.openxmlformats.org/officeDocument/2006/relationships/notesSlide" Target="../notesSlides/notesSlide8.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19.xml"/><Relationship Id="rId5" Type="http://schemas.openxmlformats.org/officeDocument/2006/relationships/tags" Target="../tags/tag211.xml"/><Relationship Id="rId4" Type="http://schemas.openxmlformats.org/officeDocument/2006/relationships/tags" Target="../tags/tag210.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8.svg"/><Relationship Id="rId26" Type="http://schemas.openxmlformats.org/officeDocument/2006/relationships/image" Target="../media/image16.svg"/><Relationship Id="rId3" Type="http://schemas.openxmlformats.org/officeDocument/2006/relationships/tags" Target="../tags/tag13.xml"/><Relationship Id="rId21" Type="http://schemas.openxmlformats.org/officeDocument/2006/relationships/image" Target="../media/image9.pn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7.png"/><Relationship Id="rId25" Type="http://schemas.openxmlformats.org/officeDocument/2006/relationships/image" Target="../media/image11.png"/><Relationship Id="rId2" Type="http://schemas.openxmlformats.org/officeDocument/2006/relationships/tags" Target="../tags/tag12.xml"/><Relationship Id="rId16" Type="http://schemas.openxmlformats.org/officeDocument/2006/relationships/slideLayout" Target="../slideLayouts/slideLayout19.xml"/><Relationship Id="rId20" Type="http://schemas.openxmlformats.org/officeDocument/2006/relationships/image" Target="../media/image10.sv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image" Target="../media/image14.sv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image" Target="../media/image10.png"/><Relationship Id="rId10" Type="http://schemas.openxmlformats.org/officeDocument/2006/relationships/tags" Target="../tags/tag20.xml"/><Relationship Id="rId19" Type="http://schemas.openxmlformats.org/officeDocument/2006/relationships/image" Target="../media/image8.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11.xml"/><Relationship Id="rId5" Type="http://schemas.openxmlformats.org/officeDocument/2006/relationships/tags" Target="../tags/tag216.xml"/><Relationship Id="rId4" Type="http://schemas.openxmlformats.org/officeDocument/2006/relationships/tags" Target="../tags/tag215.xml"/></Relationships>
</file>

<file path=ppt/slides/_rels/slide31.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74.png"/><Relationship Id="rId5" Type="http://schemas.openxmlformats.org/officeDocument/2006/relationships/slideLayout" Target="../slideLayouts/slideLayout19.xml"/><Relationship Id="rId4" Type="http://schemas.openxmlformats.org/officeDocument/2006/relationships/tags" Target="../tags/tag220.xml"/></Relationships>
</file>

<file path=ppt/slides/_rels/slide32.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image" Target="../media/image75.png"/><Relationship Id="rId2" Type="http://schemas.openxmlformats.org/officeDocument/2006/relationships/tags" Target="../tags/tag222.xml"/><Relationship Id="rId16" Type="http://schemas.openxmlformats.org/officeDocument/2006/relationships/slideLayout" Target="../slideLayouts/slideLayout19.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tags" Target="../tags/tag235.xml"/><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s>
</file>

<file path=ppt/slides/_rels/slide3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76.png"/><Relationship Id="rId5" Type="http://schemas.openxmlformats.org/officeDocument/2006/relationships/slideLayout" Target="../slideLayouts/slideLayout19.xml"/><Relationship Id="rId4" Type="http://schemas.openxmlformats.org/officeDocument/2006/relationships/tags" Target="../tags/tag239.xml"/></Relationships>
</file>

<file path=ppt/slides/_rels/slide34.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11.xml"/><Relationship Id="rId5" Type="http://schemas.openxmlformats.org/officeDocument/2006/relationships/tags" Target="../tags/tag244.xml"/><Relationship Id="rId4" Type="http://schemas.openxmlformats.org/officeDocument/2006/relationships/tags" Target="../tags/tag243.xml"/></Relationships>
</file>

<file path=ppt/slides/_rels/slide35.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74.png"/><Relationship Id="rId5" Type="http://schemas.openxmlformats.org/officeDocument/2006/relationships/slideLayout" Target="../slideLayouts/slideLayout19.xml"/><Relationship Id="rId4" Type="http://schemas.openxmlformats.org/officeDocument/2006/relationships/tags" Target="../tags/tag248.xml"/></Relationships>
</file>

<file path=ppt/slides/_rels/slide36.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77.png"/><Relationship Id="rId5" Type="http://schemas.openxmlformats.org/officeDocument/2006/relationships/slideLayout" Target="../slideLayouts/slideLayout19.xml"/><Relationship Id="rId4" Type="http://schemas.openxmlformats.org/officeDocument/2006/relationships/tags" Target="../tags/tag252.xml"/></Relationships>
</file>

<file path=ppt/slides/_rels/slide37.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Layout" Target="../slideLayouts/slideLayout11.xml"/><Relationship Id="rId5" Type="http://schemas.openxmlformats.org/officeDocument/2006/relationships/tags" Target="../tags/tag257.xml"/><Relationship Id="rId4" Type="http://schemas.openxmlformats.org/officeDocument/2006/relationships/tags" Target="../tags/tag256.xml"/></Relationships>
</file>

<file path=ppt/slides/_rels/slide38.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78.png"/><Relationship Id="rId5" Type="http://schemas.openxmlformats.org/officeDocument/2006/relationships/slideLayout" Target="../slideLayouts/slideLayout19.xml"/><Relationship Id="rId4" Type="http://schemas.openxmlformats.org/officeDocument/2006/relationships/tags" Target="../tags/tag261.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264.xml"/><Relationship Id="rId7" Type="http://schemas.openxmlformats.org/officeDocument/2006/relationships/slideLayout" Target="../slideLayouts/slideLayout19.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9"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13" Type="http://schemas.microsoft.com/office/2007/relationships/hdphoto" Target="../media/hdphoto1.wdp"/><Relationship Id="rId18" Type="http://schemas.microsoft.com/office/2007/relationships/hdphoto" Target="../media/hdphoto3.wdp"/><Relationship Id="rId3" Type="http://schemas.openxmlformats.org/officeDocument/2006/relationships/tags" Target="../tags/tag28.xml"/><Relationship Id="rId21" Type="http://schemas.openxmlformats.org/officeDocument/2006/relationships/image" Target="../media/image17.png"/><Relationship Id="rId7" Type="http://schemas.openxmlformats.org/officeDocument/2006/relationships/tags" Target="../tags/tag32.xml"/><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tags" Target="../tags/tag27.xml"/><Relationship Id="rId16" Type="http://schemas.openxmlformats.org/officeDocument/2006/relationships/image" Target="../media/image14.png"/><Relationship Id="rId20" Type="http://schemas.microsoft.com/office/2007/relationships/hdphoto" Target="../media/hdphoto4.wdp"/><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chart" Target="../charts/chart1.xml"/><Relationship Id="rId5" Type="http://schemas.openxmlformats.org/officeDocument/2006/relationships/tags" Target="../tags/tag30.xml"/><Relationship Id="rId15" Type="http://schemas.microsoft.com/office/2007/relationships/hdphoto" Target="../media/hdphoto2.wdp"/><Relationship Id="rId10" Type="http://schemas.openxmlformats.org/officeDocument/2006/relationships/notesSlide" Target="../notesSlides/notesSlide2.xml"/><Relationship Id="rId19" Type="http://schemas.openxmlformats.org/officeDocument/2006/relationships/image" Target="../media/image16.png"/><Relationship Id="rId4" Type="http://schemas.openxmlformats.org/officeDocument/2006/relationships/tags" Target="../tags/tag29.xml"/><Relationship Id="rId9" Type="http://schemas.openxmlformats.org/officeDocument/2006/relationships/slideLayout" Target="../slideLayouts/slideLayout19.xml"/><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11.xml"/><Relationship Id="rId5" Type="http://schemas.openxmlformats.org/officeDocument/2006/relationships/tags" Target="../tags/tag272.xml"/><Relationship Id="rId4" Type="http://schemas.openxmlformats.org/officeDocument/2006/relationships/tags" Target="../tags/tag271.xml"/></Relationships>
</file>

<file path=ppt/slides/_rels/slide43.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image" Target="../media/image82.png"/><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image" Target="../media/image81.png"/><Relationship Id="rId2" Type="http://schemas.openxmlformats.org/officeDocument/2006/relationships/tags" Target="../tags/tag274.xml"/><Relationship Id="rId16" Type="http://schemas.openxmlformats.org/officeDocument/2006/relationships/image" Target="../media/image80.png"/><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slideLayout" Target="../slideLayouts/slideLayout19.xml"/><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s>
</file>

<file path=ppt/slides/_rels/slide44.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image" Target="../media/image83.png"/><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hyperlink" Target="http://www.dmp.fr/matrice-habilitation" TargetMode="Externa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notesSlide" Target="../notesSlides/notesSlide12.xml"/><Relationship Id="rId5" Type="http://schemas.openxmlformats.org/officeDocument/2006/relationships/tags" Target="../tags/tag291.xml"/><Relationship Id="rId10" Type="http://schemas.openxmlformats.org/officeDocument/2006/relationships/slideLayout" Target="../slideLayouts/slideLayout19.xml"/><Relationship Id="rId4" Type="http://schemas.openxmlformats.org/officeDocument/2006/relationships/tags" Target="../tags/tag290.xml"/><Relationship Id="rId9" Type="http://schemas.openxmlformats.org/officeDocument/2006/relationships/tags" Target="../tags/tag295.xml"/></Relationships>
</file>

<file path=ppt/slides/_rels/slide45.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slideLayout" Target="../slideLayouts/slideLayout19.xml"/><Relationship Id="rId5" Type="http://schemas.openxmlformats.org/officeDocument/2006/relationships/tags" Target="../tags/tag300.xml"/><Relationship Id="rId4" Type="http://schemas.openxmlformats.org/officeDocument/2006/relationships/tags" Target="../tags/tag299.xml"/></Relationships>
</file>

<file path=ppt/slides/_rels/slide46.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image" Target="../media/image85.png"/><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image" Target="../media/image84.png"/><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slideLayout" Target="../slideLayouts/slideLayout19.xml"/><Relationship Id="rId5" Type="http://schemas.openxmlformats.org/officeDocument/2006/relationships/tags" Target="../tags/tag305.xml"/><Relationship Id="rId10" Type="http://schemas.openxmlformats.org/officeDocument/2006/relationships/tags" Target="../tags/tag310.xml"/><Relationship Id="rId4" Type="http://schemas.openxmlformats.org/officeDocument/2006/relationships/tags" Target="../tags/tag304.xml"/><Relationship Id="rId9" Type="http://schemas.openxmlformats.org/officeDocument/2006/relationships/tags" Target="../tags/tag309.xml"/></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image" Target="../media/image28.svg"/><Relationship Id="rId3" Type="http://schemas.openxmlformats.org/officeDocument/2006/relationships/tags" Target="../tags/tag36.xml"/><Relationship Id="rId21" Type="http://schemas.openxmlformats.org/officeDocument/2006/relationships/image" Target="../media/image18.png"/><Relationship Id="rId34" Type="http://schemas.openxmlformats.org/officeDocument/2006/relationships/image" Target="../media/image36.sv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21.png"/><Relationship Id="rId33" Type="http://schemas.openxmlformats.org/officeDocument/2006/relationships/image" Target="../media/image25.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slideLayout" Target="../slideLayouts/slideLayout19.xml"/><Relationship Id="rId29" Type="http://schemas.openxmlformats.org/officeDocument/2006/relationships/image" Target="../media/image23.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26.svg"/><Relationship Id="rId32" Type="http://schemas.openxmlformats.org/officeDocument/2006/relationships/image" Target="../media/image34.svg"/><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image" Target="../media/image20.png"/><Relationship Id="rId28" Type="http://schemas.openxmlformats.org/officeDocument/2006/relationships/image" Target="../media/image30.svg"/><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image" Target="../media/image24.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image" Target="../media/image19.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image" Target="../media/image39.svg"/><Relationship Id="rId2" Type="http://schemas.openxmlformats.org/officeDocument/2006/relationships/tags" Target="../tags/tag54.xml"/><Relationship Id="rId16" Type="http://schemas.openxmlformats.org/officeDocument/2006/relationships/image" Target="../media/image27.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26.png"/><Relationship Id="rId10" Type="http://schemas.openxmlformats.org/officeDocument/2006/relationships/tags" Target="../tags/tag62.xml"/><Relationship Id="rId19" Type="http://schemas.openxmlformats.org/officeDocument/2006/relationships/image" Target="../media/image28.pn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9" Type="http://schemas.openxmlformats.org/officeDocument/2006/relationships/tags" Target="../tags/tag104.xml"/><Relationship Id="rId3" Type="http://schemas.openxmlformats.org/officeDocument/2006/relationships/tags" Target="../tags/tag68.xml"/><Relationship Id="rId21" Type="http://schemas.openxmlformats.org/officeDocument/2006/relationships/tags" Target="../tags/tag86.xml"/><Relationship Id="rId34" Type="http://schemas.openxmlformats.org/officeDocument/2006/relationships/tags" Target="../tags/tag99.xml"/><Relationship Id="rId42" Type="http://schemas.openxmlformats.org/officeDocument/2006/relationships/tags" Target="../tags/tag107.xml"/><Relationship Id="rId47" Type="http://schemas.microsoft.com/office/2007/relationships/hdphoto" Target="../media/hdphoto5.wdp"/><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tags" Target="../tags/tag98.xml"/><Relationship Id="rId38" Type="http://schemas.openxmlformats.org/officeDocument/2006/relationships/tags" Target="../tags/tag103.xml"/><Relationship Id="rId46" Type="http://schemas.openxmlformats.org/officeDocument/2006/relationships/image" Target="../media/image30.png"/><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tags" Target="../tags/tag94.xml"/><Relationship Id="rId41" Type="http://schemas.openxmlformats.org/officeDocument/2006/relationships/tags" Target="../tags/tag106.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tags" Target="../tags/tag97.xml"/><Relationship Id="rId37" Type="http://schemas.openxmlformats.org/officeDocument/2006/relationships/tags" Target="../tags/tag102.xml"/><Relationship Id="rId40" Type="http://schemas.openxmlformats.org/officeDocument/2006/relationships/tags" Target="../tags/tag105.xml"/><Relationship Id="rId45" Type="http://schemas.openxmlformats.org/officeDocument/2006/relationships/image" Target="../media/image29.pn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tags" Target="../tags/tag101.xml"/><Relationship Id="rId49" Type="http://schemas.microsoft.com/office/2007/relationships/hdphoto" Target="../media/hdphoto6.wdp"/><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tags" Target="../tags/tag96.xml"/><Relationship Id="rId44" Type="http://schemas.openxmlformats.org/officeDocument/2006/relationships/notesSlide" Target="../notesSlides/notesSlide3.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tags" Target="../tags/tag100.xml"/><Relationship Id="rId43" Type="http://schemas.openxmlformats.org/officeDocument/2006/relationships/slideLayout" Target="../slideLayouts/slideLayout19.xml"/><Relationship Id="rId48" Type="http://schemas.openxmlformats.org/officeDocument/2006/relationships/image" Target="../media/image31.png"/><Relationship Id="rId8" Type="http://schemas.openxmlformats.org/officeDocument/2006/relationships/tags" Target="../tags/tag7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6JrrLDppk0" TargetMode="External"/><Relationship Id="rId2" Type="http://schemas.openxmlformats.org/officeDocument/2006/relationships/hyperlink" Target="https://www.youtube.com/watch?v=yBnmth1JeqQ" TargetMode="External"/><Relationship Id="rId1" Type="http://schemas.openxmlformats.org/officeDocument/2006/relationships/slideLayout" Target="../slideLayouts/slideLayout3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11.xml"/><Relationship Id="rId5" Type="http://schemas.openxmlformats.org/officeDocument/2006/relationships/tags" Target="../tags/tag112.xml"/><Relationship Id="rId4" Type="http://schemas.openxmlformats.org/officeDocument/2006/relationships/tags" Target="../tags/tag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49F7E99-DE51-467E-A90D-D3077E3DA22A}"/>
              </a:ext>
            </a:extLst>
          </p:cNvPr>
          <p:cNvPicPr>
            <a:picLocks noChangeAspect="1"/>
          </p:cNvPicPr>
          <p:nvPr>
            <p:custDataLst>
              <p:tags r:id="rId1"/>
            </p:custDataLst>
          </p:nvPr>
        </p:nvPicPr>
        <p:blipFill rotWithShape="1">
          <a:blip r:embed="rId8"/>
          <a:srcRect t="31296" b="7190"/>
          <a:stretch/>
        </p:blipFill>
        <p:spPr>
          <a:xfrm>
            <a:off x="492001" y="2214000"/>
            <a:ext cx="11192800" cy="4157999"/>
          </a:xfrm>
          <a:prstGeom prst="rect">
            <a:avLst/>
          </a:prstGeom>
        </p:spPr>
      </p:pic>
      <p:sp>
        <p:nvSpPr>
          <p:cNvPr id="3" name="Titre 2"/>
          <p:cNvSpPr>
            <a:spLocks noGrp="1"/>
          </p:cNvSpPr>
          <p:nvPr>
            <p:ph type="ctrTitle"/>
            <p:custDataLst>
              <p:tags r:id="rId2"/>
            </p:custDataLst>
          </p:nvPr>
        </p:nvSpPr>
        <p:spPr/>
        <p:txBody>
          <a:bodyPr/>
          <a:lstStyle/>
          <a:p>
            <a:r>
              <a:rPr lang="fr-FR" dirty="0"/>
              <a:t>Présentation</a:t>
            </a:r>
            <a:br>
              <a:rPr lang="fr-FR" dirty="0"/>
            </a:br>
            <a:r>
              <a:rPr lang="fr-FR" dirty="0"/>
              <a:t>Mon espace santé</a:t>
            </a:r>
            <a:endParaRPr lang="fr-FR" sz="2800" dirty="0">
              <a:solidFill>
                <a:srgbClr val="00B050"/>
              </a:solidFill>
            </a:endParaRPr>
          </a:p>
        </p:txBody>
      </p:sp>
      <p:sp>
        <p:nvSpPr>
          <p:cNvPr id="4" name="Espace réservé de la date 3"/>
          <p:cNvSpPr>
            <a:spLocks noGrp="1"/>
          </p:cNvSpPr>
          <p:nvPr>
            <p:ph type="dt" sz="half" idx="19"/>
            <p:custDataLst>
              <p:tags r:id="rId3"/>
            </p:custDataLst>
          </p:nvPr>
        </p:nvSpPr>
        <p:spPr/>
        <p:txBody>
          <a:bodyPr/>
          <a:lstStyle/>
          <a:p>
            <a:fld id="{7A90C9BA-8212-E643-99E2-71E2B6F6098A}" type="datetime1">
              <a:rPr lang="fr-FR" smtClean="0"/>
              <a:t>04/04/2022</a:t>
            </a:fld>
            <a:endParaRPr lang="fr-FR" dirty="0"/>
          </a:p>
        </p:txBody>
      </p:sp>
      <p:sp>
        <p:nvSpPr>
          <p:cNvPr id="5" name="Espace réservé du texte 4"/>
          <p:cNvSpPr>
            <a:spLocks noGrp="1"/>
          </p:cNvSpPr>
          <p:nvPr>
            <p:ph type="body" sz="quarter" idx="12"/>
            <p:custDataLst>
              <p:tags r:id="rId4"/>
            </p:custDataLst>
          </p:nvPr>
        </p:nvSpPr>
        <p:spPr>
          <a:xfrm>
            <a:off x="736518" y="5129796"/>
            <a:ext cx="10935221" cy="752475"/>
          </a:xfrm>
        </p:spPr>
        <p:txBody>
          <a:bodyPr>
            <a:normAutofit/>
          </a:bodyPr>
          <a:lstStyle/>
          <a:p>
            <a:r>
              <a:rPr lang="fr-FR" sz="2200" dirty="0" smtClean="0"/>
              <a:t>Mars 2022</a:t>
            </a:r>
            <a:endParaRPr lang="fr-FR" sz="2200" dirty="0"/>
          </a:p>
        </p:txBody>
      </p:sp>
      <p:pic>
        <p:nvPicPr>
          <p:cNvPr id="6" name="Image 5"/>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8662080" y="4525253"/>
            <a:ext cx="3022721" cy="1846746"/>
          </a:xfrm>
          <a:prstGeom prst="rect">
            <a:avLst/>
          </a:prstGeom>
        </p:spPr>
      </p:pic>
    </p:spTree>
    <p:extLst>
      <p:ext uri="{BB962C8B-B14F-4D97-AF65-F5344CB8AC3E}">
        <p14:creationId xmlns:p14="http://schemas.microsoft.com/office/powerpoint/2010/main" val="143945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10</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Pourquoi utiliser Mon espace santé ?</a:t>
            </a:r>
          </a:p>
        </p:txBody>
      </p:sp>
      <p:sp>
        <p:nvSpPr>
          <p:cNvPr id="6" name="Arrow: Right 5">
            <a:extLst>
              <a:ext uri="{FF2B5EF4-FFF2-40B4-BE49-F238E27FC236}">
                <a16:creationId xmlns="" xmlns:a16="http://schemas.microsoft.com/office/drawing/2014/main" id="{324C8229-CDB6-491B-AFF0-01663CB1FDA5}"/>
              </a:ext>
            </a:extLst>
          </p:cNvPr>
          <p:cNvSpPr/>
          <p:nvPr>
            <p:custDataLst>
              <p:tags r:id="rId3"/>
            </p:custDataLst>
          </p:nvPr>
        </p:nvSpPr>
        <p:spPr>
          <a:xfrm>
            <a:off x="484349" y="1984927"/>
            <a:ext cx="360000" cy="216000"/>
          </a:xfrm>
          <a:prstGeom prst="rightArrow">
            <a:avLst/>
          </a:prstGeom>
          <a:solidFill>
            <a:srgbClr val="0B48A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Arrow: Right 6">
            <a:extLst>
              <a:ext uri="{FF2B5EF4-FFF2-40B4-BE49-F238E27FC236}">
                <a16:creationId xmlns="" xmlns:a16="http://schemas.microsoft.com/office/drawing/2014/main" id="{BE59F221-7C51-467D-9075-BD10B38819BA}"/>
              </a:ext>
            </a:extLst>
          </p:cNvPr>
          <p:cNvSpPr/>
          <p:nvPr>
            <p:custDataLst>
              <p:tags r:id="rId4"/>
            </p:custDataLst>
          </p:nvPr>
        </p:nvSpPr>
        <p:spPr>
          <a:xfrm>
            <a:off x="484349" y="3686935"/>
            <a:ext cx="360000" cy="216000"/>
          </a:xfrm>
          <a:prstGeom prst="rightArrow">
            <a:avLst/>
          </a:prstGeom>
          <a:solidFill>
            <a:srgbClr val="0B48A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ZoneTexte 14">
            <a:extLst>
              <a:ext uri="{FF2B5EF4-FFF2-40B4-BE49-F238E27FC236}">
                <a16:creationId xmlns="" xmlns:a16="http://schemas.microsoft.com/office/drawing/2014/main" id="{D763B546-9F54-42EF-AB99-9284022BF3BC}"/>
              </a:ext>
            </a:extLst>
          </p:cNvPr>
          <p:cNvSpPr txBox="1"/>
          <p:nvPr>
            <p:custDataLst>
              <p:tags r:id="rId5"/>
            </p:custDataLst>
          </p:nvPr>
        </p:nvSpPr>
        <p:spPr>
          <a:xfrm>
            <a:off x="863599" y="1898055"/>
            <a:ext cx="10634265" cy="3539430"/>
          </a:xfrm>
          <a:prstGeom prst="rect">
            <a:avLst/>
          </a:prstGeom>
          <a:noFill/>
        </p:spPr>
        <p:txBody>
          <a:bodyPr wrap="square" rtlCol="0">
            <a:spAutoFit/>
          </a:bodyPr>
          <a:lstStyle/>
          <a:p>
            <a:pPr>
              <a:spcBef>
                <a:spcPts val="1800"/>
              </a:spcBef>
            </a:pPr>
            <a:r>
              <a:rPr lang="fr-FR" sz="1600" b="1" dirty="0">
                <a:solidFill>
                  <a:srgbClr val="DF2680"/>
                </a:solidFill>
                <a:latin typeface="+mj-lt"/>
              </a:rPr>
              <a:t>Je stocke, je ne perds plus mes documents et je les partage facilement</a:t>
            </a:r>
            <a:endParaRPr lang="fr-FR" sz="1600" b="1" dirty="0">
              <a:solidFill>
                <a:srgbClr val="DF2680"/>
              </a:solidFill>
              <a:latin typeface="+mj-lt"/>
              <a:sym typeface="Wingdings" panose="05000000000000000000" pitchFamily="2" charset="2"/>
            </a:endParaRPr>
          </a:p>
          <a:p>
            <a:pPr>
              <a:spcAft>
                <a:spcPts val="1200"/>
              </a:spcAft>
            </a:pPr>
            <a:r>
              <a:rPr lang="fr-FR" sz="1200" i="1" dirty="0">
                <a:solidFill>
                  <a:srgbClr val="DF2680"/>
                </a:solidFill>
                <a:latin typeface="+mj-lt"/>
                <a:sym typeface="Wingdings" panose="05000000000000000000" pitchFamily="2" charset="2"/>
              </a:rPr>
              <a:t>« ne perdez plus vos ordonnances et vos résultats d’examen, stockez-les en toute sécurité sur Mon espace santé ! »</a:t>
            </a:r>
            <a:endParaRPr lang="fr-FR" sz="1400" dirty="0">
              <a:solidFill>
                <a:srgbClr val="5E5E5E"/>
              </a:solidFill>
              <a:latin typeface="+mj-lt"/>
              <a:sym typeface="Wingdings" panose="05000000000000000000" pitchFamily="2" charset="2"/>
            </a:endParaRPr>
          </a:p>
          <a:p>
            <a:r>
              <a:rPr lang="fr-FR" sz="1400" dirty="0">
                <a:solidFill>
                  <a:srgbClr val="5E5E5E"/>
                </a:solidFill>
                <a:latin typeface="+mj-lt"/>
                <a:sym typeface="Wingdings" panose="05000000000000000000" pitchFamily="2" charset="2"/>
              </a:rPr>
              <a:t>Mon espace santé stocke mes données de santé de manière sécurisée et j’y ai accès à tout instant. Plus besoin de s’inquiéter de la perte de mes documents de santé. </a:t>
            </a:r>
          </a:p>
          <a:p>
            <a:pPr>
              <a:spcBef>
                <a:spcPts val="300"/>
              </a:spcBef>
            </a:pPr>
            <a:r>
              <a:rPr lang="fr-FR" sz="1200" i="1" dirty="0">
                <a:solidFill>
                  <a:srgbClr val="5E5E5E"/>
                </a:solidFill>
                <a:latin typeface="+mj-lt"/>
                <a:sym typeface="Wingdings" panose="05000000000000000000" pitchFamily="2" charset="2"/>
              </a:rPr>
              <a:t>Exemple : En rendez-vous avec mon PS, si j’ai oublié mon compte-rendu d’analyse, je peux lui partager le document enregistré dans Mon espace santé. Cette fonction est également très utile si je change de médecin !</a:t>
            </a:r>
          </a:p>
          <a:p>
            <a:pPr>
              <a:spcBef>
                <a:spcPts val="2400"/>
              </a:spcBef>
              <a:spcAft>
                <a:spcPts val="1200"/>
              </a:spcAft>
            </a:pPr>
            <a:r>
              <a:rPr lang="fr-FR" sz="1600" b="1" dirty="0">
                <a:solidFill>
                  <a:srgbClr val="DF2680"/>
                </a:solidFill>
                <a:latin typeface="+mj-lt"/>
              </a:rPr>
              <a:t>Je reçois des documents par mon médecin, l’hôpital, mon laboratoire d’analyse, et les acteurs engagés dans le suivi de ma santé</a:t>
            </a:r>
          </a:p>
          <a:p>
            <a:r>
              <a:rPr lang="fr-FR" sz="1400" dirty="0">
                <a:solidFill>
                  <a:srgbClr val="5E5E5E"/>
                </a:solidFill>
                <a:latin typeface="+mj-lt"/>
              </a:rPr>
              <a:t>Les acteurs impliqués dans le suivi de ma santé ont la possibilité de me transférer des documents via Mon espace santé. </a:t>
            </a:r>
          </a:p>
          <a:p>
            <a:pPr>
              <a:spcBef>
                <a:spcPts val="300"/>
              </a:spcBef>
            </a:pPr>
            <a:r>
              <a:rPr lang="fr-FR" sz="1200" i="1" dirty="0">
                <a:solidFill>
                  <a:srgbClr val="5E5E5E"/>
                </a:solidFill>
                <a:latin typeface="+mj-lt"/>
                <a:sym typeface="Wingdings" panose="05000000000000000000" pitchFamily="2" charset="2"/>
              </a:rPr>
              <a:t>Exemple : Après une consultation mon médecin pourra m’envoyer mon ordonnance par messagerie ainsi que toute documentation utile concernant une pathologie, etc. </a:t>
            </a:r>
          </a:p>
          <a:p>
            <a:pPr>
              <a:spcBef>
                <a:spcPts val="300"/>
              </a:spcBef>
            </a:pPr>
            <a:endParaRPr lang="fr-FR" sz="1200" i="1" dirty="0">
              <a:solidFill>
                <a:srgbClr val="5E5E5E"/>
              </a:solidFill>
              <a:latin typeface="+mj-lt"/>
              <a:sym typeface="Wingdings" panose="05000000000000000000" pitchFamily="2" charset="2"/>
            </a:endParaRPr>
          </a:p>
          <a:p>
            <a:pPr>
              <a:spcBef>
                <a:spcPts val="300"/>
              </a:spcBef>
            </a:pPr>
            <a:r>
              <a:rPr lang="fr-FR" sz="1200" i="1" dirty="0">
                <a:solidFill>
                  <a:srgbClr val="5E5E5E"/>
                </a:solidFill>
                <a:latin typeface="+mj-lt"/>
                <a:sym typeface="Wingdings" panose="05000000000000000000" pitchFamily="2" charset="2"/>
              </a:rPr>
              <a:t>Mon professionnel de santé peut échanger avec moi et je peux lui répondre</a:t>
            </a:r>
          </a:p>
        </p:txBody>
      </p:sp>
    </p:spTree>
    <p:extLst>
      <p:ext uri="{BB962C8B-B14F-4D97-AF65-F5344CB8AC3E}">
        <p14:creationId xmlns:p14="http://schemas.microsoft.com/office/powerpoint/2010/main" val="175551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8EBB6C22-866E-49A8-A667-B427EAB3623A}"/>
              </a:ext>
            </a:extLst>
          </p:cNvPr>
          <p:cNvSpPr/>
          <p:nvPr/>
        </p:nvSpPr>
        <p:spPr>
          <a:xfrm>
            <a:off x="5842093" y="1814512"/>
            <a:ext cx="5851247" cy="42148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3" name="Espace réservé du numéro de diapositive 2">
            <a:extLst>
              <a:ext uri="{FF2B5EF4-FFF2-40B4-BE49-F238E27FC236}">
                <a16:creationId xmlns="" xmlns:a16="http://schemas.microsoft.com/office/drawing/2014/main" id="{D3611BA5-E40F-47D8-82D6-98CBB81D22BA}"/>
              </a:ext>
            </a:extLst>
          </p:cNvPr>
          <p:cNvSpPr>
            <a:spLocks noGrp="1"/>
          </p:cNvSpPr>
          <p:nvPr>
            <p:ph type="sldNum" sz="quarter" idx="15"/>
          </p:nvPr>
        </p:nvSpPr>
        <p:spPr/>
        <p:txBody>
          <a:bodyPr/>
          <a:lstStyle/>
          <a:p>
            <a:fld id="{975A587B-5814-4D9B-9598-FE9CB954CB01}" type="slidenum">
              <a:rPr lang="fr-FR" smtClean="0">
                <a:latin typeface="+mj-lt"/>
              </a:rPr>
              <a:pPr/>
              <a:t>11</a:t>
            </a:fld>
            <a:endParaRPr lang="fr-FR">
              <a:latin typeface="+mj-lt"/>
            </a:endParaRPr>
          </a:p>
        </p:txBody>
      </p:sp>
      <p:sp>
        <p:nvSpPr>
          <p:cNvPr id="4" name="Titre 3"/>
          <p:cNvSpPr>
            <a:spLocks noGrp="1"/>
          </p:cNvSpPr>
          <p:nvPr>
            <p:ph type="title"/>
          </p:nvPr>
        </p:nvSpPr>
        <p:spPr/>
        <p:txBody>
          <a:bodyPr/>
          <a:lstStyle/>
          <a:p>
            <a:r>
              <a:rPr lang="fr-FR" dirty="0"/>
              <a:t>Une fois que MON ESPACE Santé est créé</a:t>
            </a:r>
          </a:p>
        </p:txBody>
      </p:sp>
      <p:sp>
        <p:nvSpPr>
          <p:cNvPr id="13" name="ZoneTexte 1">
            <a:extLst>
              <a:ext uri="{FF2B5EF4-FFF2-40B4-BE49-F238E27FC236}">
                <a16:creationId xmlns="" xmlns:a16="http://schemas.microsoft.com/office/drawing/2014/main" id="{760CEF21-562C-4E7C-8E7F-BF26010F4998}"/>
              </a:ext>
            </a:extLst>
          </p:cNvPr>
          <p:cNvSpPr txBox="1"/>
          <p:nvPr/>
        </p:nvSpPr>
        <p:spPr>
          <a:xfrm>
            <a:off x="6581775" y="1801037"/>
            <a:ext cx="5111565" cy="4247317"/>
          </a:xfrm>
          <a:prstGeom prst="rect">
            <a:avLst/>
          </a:prstGeom>
          <a:noFill/>
          <a:ln>
            <a:noFill/>
          </a:ln>
        </p:spPr>
        <p:txBody>
          <a:bodyPr wrap="square" rtlCol="0">
            <a:spAutoFit/>
          </a:bodyPr>
          <a:lstStyle>
            <a:defPPr>
              <a:defRPr lang="fr-FR"/>
            </a:defPPr>
            <a:lvl1pPr>
              <a:defRPr sz="2200" b="1">
                <a:solidFill>
                  <a:schemeClr val="bg1"/>
                </a:solidFill>
                <a:latin typeface="Arial" panose="020B0604020202020204" pitchFamily="34" charset="0"/>
              </a:defRPr>
            </a:lvl1pPr>
          </a:lstStyle>
          <a:p>
            <a:r>
              <a:rPr lang="fr-FR" sz="1800" dirty="0">
                <a:solidFill>
                  <a:schemeClr val="bg2"/>
                </a:solidFill>
                <a:latin typeface="+mj-lt"/>
              </a:rPr>
              <a:t>Les professionnels de santé vont pouvoir y déposer des documents </a:t>
            </a:r>
            <a:r>
              <a:rPr lang="fr-FR" sz="1800" b="0" dirty="0">
                <a:solidFill>
                  <a:schemeClr val="bg2"/>
                </a:solidFill>
                <a:latin typeface="+mj-lt"/>
              </a:rPr>
              <a:t>(comptes-rendus de biologie, VSM, radios, etc.) via leur logiciel métier ou le site dmp.fr</a:t>
            </a:r>
          </a:p>
          <a:p>
            <a:pPr marL="285750" indent="-285750">
              <a:buFont typeface="Wingdings" panose="05000000000000000000" pitchFamily="2" charset="2"/>
              <a:buChar char="§"/>
            </a:pPr>
            <a:endParaRPr lang="fr-FR" sz="1800" b="0" dirty="0">
              <a:solidFill>
                <a:schemeClr val="bg2"/>
              </a:solidFill>
              <a:latin typeface="+mj-lt"/>
            </a:endParaRPr>
          </a:p>
          <a:p>
            <a:r>
              <a:rPr lang="fr-FR" sz="1800" b="0" dirty="0">
                <a:solidFill>
                  <a:schemeClr val="bg2"/>
                </a:solidFill>
                <a:latin typeface="+mj-lt"/>
              </a:rPr>
              <a:t>Les professionnels de santé vont pouvoir consulter les documents via leur logiciel ou le site dmp.fr, si l’usager leur donne son consentement, y compris en cas d’urgence, selon la matrice d’habilitation DMP :</a:t>
            </a:r>
            <a:r>
              <a:rPr lang="fr-FR" sz="1800" b="0" dirty="0">
                <a:latin typeface="+mj-lt"/>
              </a:rPr>
              <a:t> </a:t>
            </a:r>
            <a:r>
              <a:rPr lang="fr-FR" sz="1800" b="0" dirty="0">
                <a:latin typeface="+mj-lt"/>
                <a:hlinkClick r:id="rId3"/>
              </a:rPr>
              <a:t>https://www.dmp.fr/matrice-habilitation</a:t>
            </a:r>
            <a:r>
              <a:rPr lang="fr-FR" sz="1800" b="0" dirty="0">
                <a:latin typeface="+mj-lt"/>
              </a:rPr>
              <a:t> </a:t>
            </a:r>
          </a:p>
          <a:p>
            <a:pPr marL="285750" indent="-285750">
              <a:buFont typeface="Wingdings" panose="05000000000000000000" pitchFamily="2" charset="2"/>
              <a:buChar char="§"/>
            </a:pPr>
            <a:endParaRPr lang="fr-FR" sz="1800" b="0" dirty="0">
              <a:latin typeface="+mj-lt"/>
            </a:endParaRPr>
          </a:p>
          <a:p>
            <a:r>
              <a:rPr lang="fr-FR" sz="1800" b="0" dirty="0">
                <a:solidFill>
                  <a:schemeClr val="bg2"/>
                </a:solidFill>
                <a:latin typeface="+mj-lt"/>
              </a:rPr>
              <a:t>L’Assurance maladie va pouvoir y déposer des documents (historique des soins, attestation vaccinale Covid-19)</a:t>
            </a:r>
          </a:p>
        </p:txBody>
      </p:sp>
      <p:pic>
        <p:nvPicPr>
          <p:cNvPr id="2050" name="Picture 2" descr="C:\Users\DECKER-09341\Desktop\Annotation 2022-01-10 1625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60" y="1814512"/>
            <a:ext cx="5147294" cy="42148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ut free icon">
            <a:extLst>
              <a:ext uri="{FF2B5EF4-FFF2-40B4-BE49-F238E27FC236}">
                <a16:creationId xmlns="" xmlns:a16="http://schemas.microsoft.com/office/drawing/2014/main" id="{398426A4-558D-4523-B7E2-FE5174482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59" y="182770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arch free icon">
            <a:extLst>
              <a:ext uri="{FF2B5EF4-FFF2-40B4-BE49-F238E27FC236}">
                <a16:creationId xmlns="" xmlns:a16="http://schemas.microsoft.com/office/drawing/2014/main" id="{4E27D290-A16F-4EBF-B844-E9B1CC220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4417" y="324789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ut free icon">
            <a:extLst>
              <a:ext uri="{FF2B5EF4-FFF2-40B4-BE49-F238E27FC236}">
                <a16:creationId xmlns="" xmlns:a16="http://schemas.microsoft.com/office/drawing/2014/main" id="{29C32C4B-DFA1-444F-8224-93A74FE82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978" y="5157567"/>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8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D3611BA5-E40F-47D8-82D6-98CBB81D22BA}"/>
              </a:ext>
            </a:extLst>
          </p:cNvPr>
          <p:cNvSpPr>
            <a:spLocks noGrp="1"/>
          </p:cNvSpPr>
          <p:nvPr>
            <p:ph type="sldNum" sz="quarter" idx="15"/>
          </p:nvPr>
        </p:nvSpPr>
        <p:spPr/>
        <p:txBody>
          <a:bodyPr/>
          <a:lstStyle/>
          <a:p>
            <a:fld id="{975A587B-5814-4D9B-9598-FE9CB954CB01}" type="slidenum">
              <a:rPr lang="fr-FR" smtClean="0">
                <a:latin typeface="+mj-lt"/>
              </a:rPr>
              <a:pPr/>
              <a:t>12</a:t>
            </a:fld>
            <a:endParaRPr lang="fr-FR">
              <a:latin typeface="+mj-lt"/>
            </a:endParaRPr>
          </a:p>
        </p:txBody>
      </p:sp>
      <p:sp>
        <p:nvSpPr>
          <p:cNvPr id="4" name="Titre 3"/>
          <p:cNvSpPr>
            <a:spLocks noGrp="1"/>
          </p:cNvSpPr>
          <p:nvPr>
            <p:ph type="title"/>
          </p:nvPr>
        </p:nvSpPr>
        <p:spPr/>
        <p:txBody>
          <a:bodyPr/>
          <a:lstStyle/>
          <a:p>
            <a:r>
              <a:rPr lang="fr-FR" dirty="0"/>
              <a:t>Une fois que L’Usager a activé MON ESPACE </a:t>
            </a:r>
            <a:r>
              <a:rPr lang="fr-FR" dirty="0" err="1"/>
              <a:t>SANTé</a:t>
            </a:r>
            <a:endParaRPr lang="fr-FR" dirty="0"/>
          </a:p>
        </p:txBody>
      </p:sp>
      <p:pic>
        <p:nvPicPr>
          <p:cNvPr id="7" name="Picture 9">
            <a:extLst>
              <a:ext uri="{FF2B5EF4-FFF2-40B4-BE49-F238E27FC236}">
                <a16:creationId xmlns="" xmlns:a16="http://schemas.microsoft.com/office/drawing/2014/main" id="{ECF48B93-2F50-4037-93D3-23DEA6F739A9}"/>
              </a:ext>
            </a:extLst>
          </p:cNvPr>
          <p:cNvPicPr>
            <a:picLocks noChangeAspect="1"/>
          </p:cNvPicPr>
          <p:nvPr/>
        </p:nvPicPr>
        <p:blipFill>
          <a:blip r:embed="rId3"/>
          <a:stretch>
            <a:fillRect/>
          </a:stretch>
        </p:blipFill>
        <p:spPr>
          <a:xfrm>
            <a:off x="172928" y="1780995"/>
            <a:ext cx="5986387" cy="4045972"/>
          </a:xfrm>
          <a:prstGeom prst="rect">
            <a:avLst/>
          </a:prstGeom>
        </p:spPr>
      </p:pic>
      <p:sp>
        <p:nvSpPr>
          <p:cNvPr id="12" name="ZoneTexte 1">
            <a:extLst>
              <a:ext uri="{FF2B5EF4-FFF2-40B4-BE49-F238E27FC236}">
                <a16:creationId xmlns="" xmlns:a16="http://schemas.microsoft.com/office/drawing/2014/main" id="{760CEF21-562C-4E7C-8E7F-BF26010F4998}"/>
              </a:ext>
            </a:extLst>
          </p:cNvPr>
          <p:cNvSpPr txBox="1"/>
          <p:nvPr/>
        </p:nvSpPr>
        <p:spPr>
          <a:xfrm>
            <a:off x="211646" y="6058247"/>
            <a:ext cx="9207657" cy="646331"/>
          </a:xfrm>
          <a:prstGeom prst="rect">
            <a:avLst/>
          </a:prstGeom>
          <a:solidFill>
            <a:schemeClr val="bg1"/>
          </a:solidFill>
          <a:ln>
            <a:noFill/>
          </a:ln>
        </p:spPr>
        <p:txBody>
          <a:bodyPr wrap="square" rtlCol="0">
            <a:spAutoFit/>
          </a:bodyPr>
          <a:lstStyle>
            <a:defPPr>
              <a:defRPr lang="fr-FR"/>
            </a:defPPr>
            <a:lvl1pPr>
              <a:defRPr sz="2200" b="1">
                <a:solidFill>
                  <a:schemeClr val="bg1"/>
                </a:solidFill>
                <a:latin typeface="Arial" panose="020B0604020202020204" pitchFamily="34" charset="0"/>
              </a:defRPr>
            </a:lvl1pPr>
          </a:lstStyle>
          <a:p>
            <a:r>
              <a:rPr lang="fr-FR" sz="1200" b="0" i="1" dirty="0">
                <a:solidFill>
                  <a:schemeClr val="bg2"/>
                </a:solidFill>
                <a:latin typeface="+mj-lt"/>
              </a:rPr>
              <a:t>* L’usager recevra une notification sur l’adresse mail renseignée dans Mon espace santé</a:t>
            </a:r>
          </a:p>
          <a:p>
            <a:r>
              <a:rPr lang="fr-FR" sz="1200" b="0" i="1" dirty="0">
                <a:solidFill>
                  <a:schemeClr val="bg2"/>
                </a:solidFill>
                <a:latin typeface="+mj-lt"/>
              </a:rPr>
              <a:t>** L’usager recevra une notification sur l’adresse mail renseignée dans Mon espace santé</a:t>
            </a:r>
          </a:p>
          <a:p>
            <a:r>
              <a:rPr lang="fr-FR" sz="1200" b="0" i="1" dirty="0">
                <a:solidFill>
                  <a:schemeClr val="bg2"/>
                </a:solidFill>
                <a:latin typeface="+mj-lt"/>
              </a:rPr>
              <a:t>que son profil soit activé ou non / si adresse mail inconnue, il recevra un courrier postal une fois par an (en cours de construction) </a:t>
            </a:r>
          </a:p>
        </p:txBody>
      </p:sp>
      <p:sp>
        <p:nvSpPr>
          <p:cNvPr id="11" name="Rectangle 10">
            <a:extLst>
              <a:ext uri="{FF2B5EF4-FFF2-40B4-BE49-F238E27FC236}">
                <a16:creationId xmlns="" xmlns:a16="http://schemas.microsoft.com/office/drawing/2014/main" id="{0F2855BC-DE3B-4725-B7D7-67197F8762F8}"/>
              </a:ext>
            </a:extLst>
          </p:cNvPr>
          <p:cNvSpPr/>
          <p:nvPr/>
        </p:nvSpPr>
        <p:spPr>
          <a:xfrm>
            <a:off x="5842093" y="1814512"/>
            <a:ext cx="5851247" cy="401245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13" name="ZoneTexte 1">
            <a:extLst>
              <a:ext uri="{FF2B5EF4-FFF2-40B4-BE49-F238E27FC236}">
                <a16:creationId xmlns="" xmlns:a16="http://schemas.microsoft.com/office/drawing/2014/main" id="{8DEBCB63-288A-4532-9BC2-C3D09956866A}"/>
              </a:ext>
            </a:extLst>
          </p:cNvPr>
          <p:cNvSpPr txBox="1"/>
          <p:nvPr/>
        </p:nvSpPr>
        <p:spPr>
          <a:xfrm>
            <a:off x="6581775" y="2090119"/>
            <a:ext cx="5111565" cy="3539430"/>
          </a:xfrm>
          <a:prstGeom prst="rect">
            <a:avLst/>
          </a:prstGeom>
          <a:noFill/>
          <a:ln>
            <a:noFill/>
          </a:ln>
        </p:spPr>
        <p:txBody>
          <a:bodyPr wrap="square" rtlCol="0">
            <a:spAutoFit/>
          </a:bodyPr>
          <a:lstStyle>
            <a:defPPr>
              <a:defRPr lang="fr-FR"/>
            </a:defPPr>
            <a:lvl1pPr>
              <a:defRPr sz="2200" b="1">
                <a:solidFill>
                  <a:schemeClr val="bg1"/>
                </a:solidFill>
                <a:latin typeface="Arial" panose="020B0604020202020204" pitchFamily="34" charset="0"/>
              </a:defRPr>
            </a:lvl1pPr>
          </a:lstStyle>
          <a:p>
            <a:r>
              <a:rPr lang="fr-FR" sz="1600" b="0" dirty="0">
                <a:solidFill>
                  <a:schemeClr val="bg2"/>
                </a:solidFill>
                <a:latin typeface="+mj-lt"/>
              </a:rPr>
              <a:t>L’usager va pouvoir compléter son profil médical</a:t>
            </a:r>
          </a:p>
          <a:p>
            <a:endParaRPr lang="fr-FR" sz="1600" b="0" dirty="0">
              <a:solidFill>
                <a:schemeClr val="bg2"/>
              </a:solidFill>
              <a:latin typeface="+mj-lt"/>
            </a:endParaRPr>
          </a:p>
          <a:p>
            <a:r>
              <a:rPr lang="fr-FR" sz="1600" b="0" dirty="0">
                <a:solidFill>
                  <a:schemeClr val="bg2"/>
                </a:solidFill>
                <a:latin typeface="+mj-lt"/>
              </a:rPr>
              <a:t>L’usager va recevoir des messages de ses professionnels de santé* et pouvoir y répondre </a:t>
            </a:r>
          </a:p>
          <a:p>
            <a:endParaRPr lang="fr-FR" sz="1600" b="0" dirty="0">
              <a:solidFill>
                <a:schemeClr val="bg2"/>
              </a:solidFill>
              <a:latin typeface="+mj-lt"/>
            </a:endParaRPr>
          </a:p>
          <a:p>
            <a:r>
              <a:rPr lang="fr-FR" sz="1600" b="0" dirty="0">
                <a:solidFill>
                  <a:schemeClr val="bg2"/>
                </a:solidFill>
                <a:latin typeface="+mj-lt"/>
              </a:rPr>
              <a:t>L’usager va pouvoir ajouter des documents</a:t>
            </a:r>
          </a:p>
          <a:p>
            <a:endParaRPr lang="fr-FR" sz="1600" b="0" dirty="0">
              <a:solidFill>
                <a:schemeClr val="bg2"/>
              </a:solidFill>
              <a:latin typeface="+mj-lt"/>
            </a:endParaRPr>
          </a:p>
          <a:p>
            <a:r>
              <a:rPr lang="fr-FR" sz="1600" b="0" dirty="0">
                <a:solidFill>
                  <a:schemeClr val="bg2"/>
                </a:solidFill>
                <a:latin typeface="+mj-lt"/>
              </a:rPr>
              <a:t>L’usager va recevoir des documents de ses professionnels de santé et de l’Assurance maladie **</a:t>
            </a:r>
          </a:p>
          <a:p>
            <a:endParaRPr lang="fr-FR" sz="1600" b="0" dirty="0">
              <a:solidFill>
                <a:schemeClr val="bg2"/>
              </a:solidFill>
              <a:latin typeface="+mj-lt"/>
            </a:endParaRPr>
          </a:p>
          <a:p>
            <a:r>
              <a:rPr lang="fr-FR" sz="1600" b="0" dirty="0">
                <a:solidFill>
                  <a:schemeClr val="bg2"/>
                </a:solidFill>
                <a:latin typeface="+mj-lt"/>
              </a:rPr>
              <a:t>L’usager pourra masquer certains documents aux professionnels de santé, ou bloquer certains professionnels de santé pour leur interdire l’accès à Mon espace santé </a:t>
            </a:r>
          </a:p>
        </p:txBody>
      </p:sp>
      <p:pic>
        <p:nvPicPr>
          <p:cNvPr id="4098" name="Picture 2" descr="Medical records free icon">
            <a:extLst>
              <a:ext uri="{FF2B5EF4-FFF2-40B4-BE49-F238E27FC236}">
                <a16:creationId xmlns="" xmlns:a16="http://schemas.microsoft.com/office/drawing/2014/main" id="{A0B4ED88-F91E-4785-9067-D4E661BB1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672" y="1999705"/>
            <a:ext cx="509761" cy="5097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dical record free icon">
            <a:extLst>
              <a:ext uri="{FF2B5EF4-FFF2-40B4-BE49-F238E27FC236}">
                <a16:creationId xmlns="" xmlns:a16="http://schemas.microsoft.com/office/drawing/2014/main" id="{C08662EF-B498-4589-A9D3-79D4DBA44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075" y="3860515"/>
            <a:ext cx="412954" cy="4129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ealth check free icon">
            <a:extLst>
              <a:ext uri="{FF2B5EF4-FFF2-40B4-BE49-F238E27FC236}">
                <a16:creationId xmlns="" xmlns:a16="http://schemas.microsoft.com/office/drawing/2014/main" id="{B8C3B3E6-1922-4C30-8A83-5A032A16F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075" y="3291347"/>
            <a:ext cx="412954" cy="41295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nd message free icon">
            <a:extLst>
              <a:ext uri="{FF2B5EF4-FFF2-40B4-BE49-F238E27FC236}">
                <a16:creationId xmlns="" xmlns:a16="http://schemas.microsoft.com/office/drawing/2014/main" id="{9942E293-15DA-4F59-AE15-4FDC1888DB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283" y="2701194"/>
            <a:ext cx="412955" cy="41295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ivate free icon">
            <a:hlinkClick r:id="rId8" tooltip="Private"/>
            <a:extLst>
              <a:ext uri="{FF2B5EF4-FFF2-40B4-BE49-F238E27FC236}">
                <a16:creationId xmlns="" xmlns:a16="http://schemas.microsoft.com/office/drawing/2014/main" id="{340F4FCC-8005-45DC-B02C-0F7E686230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4613" y="4814245"/>
            <a:ext cx="457195" cy="45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3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03</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Activer son profil mon espace santé</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13</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337887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14</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sp>
        <p:nvSpPr>
          <p:cNvPr id="26" name="Rectangle: Rounded Corners 25">
            <a:extLst>
              <a:ext uri="{FF2B5EF4-FFF2-40B4-BE49-F238E27FC236}">
                <a16:creationId xmlns="" xmlns:a16="http://schemas.microsoft.com/office/drawing/2014/main" id="{CBDBCF35-ED58-4D09-B099-9BD7DB88BB9E}"/>
              </a:ext>
            </a:extLst>
          </p:cNvPr>
          <p:cNvSpPr/>
          <p:nvPr>
            <p:custDataLst>
              <p:tags r:id="rId3"/>
            </p:custDataLst>
          </p:nvPr>
        </p:nvSpPr>
        <p:spPr>
          <a:xfrm>
            <a:off x="1979155" y="4819985"/>
            <a:ext cx="7792643" cy="612000"/>
          </a:xfrm>
          <a:prstGeom prst="roundRect">
            <a:avLst/>
          </a:prstGeom>
          <a:solidFill>
            <a:srgbClr val="0B48A2">
              <a:alpha val="8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Rectangle: Rounded Corners 26">
            <a:extLst>
              <a:ext uri="{FF2B5EF4-FFF2-40B4-BE49-F238E27FC236}">
                <a16:creationId xmlns="" xmlns:a16="http://schemas.microsoft.com/office/drawing/2014/main" id="{FF6B8D10-A2D7-4AEA-B147-450D799269C3}"/>
              </a:ext>
            </a:extLst>
          </p:cNvPr>
          <p:cNvSpPr/>
          <p:nvPr>
            <p:custDataLst>
              <p:tags r:id="rId4"/>
            </p:custDataLst>
          </p:nvPr>
        </p:nvSpPr>
        <p:spPr>
          <a:xfrm>
            <a:off x="1287788" y="3727852"/>
            <a:ext cx="8484010" cy="612000"/>
          </a:xfrm>
          <a:prstGeom prst="roundRect">
            <a:avLst/>
          </a:prstGeom>
          <a:solidFill>
            <a:srgbClr val="DF2680">
              <a:alpha val="8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8" name="Rectangle: Rounded Corners 27">
            <a:extLst>
              <a:ext uri="{FF2B5EF4-FFF2-40B4-BE49-F238E27FC236}">
                <a16:creationId xmlns="" xmlns:a16="http://schemas.microsoft.com/office/drawing/2014/main" id="{335832D9-7062-4BF1-92E7-3C8DDBE02BC6}"/>
              </a:ext>
            </a:extLst>
          </p:cNvPr>
          <p:cNvSpPr/>
          <p:nvPr>
            <p:custDataLst>
              <p:tags r:id="rId5"/>
            </p:custDataLst>
          </p:nvPr>
        </p:nvSpPr>
        <p:spPr>
          <a:xfrm>
            <a:off x="690372" y="2592633"/>
            <a:ext cx="9081425" cy="756000"/>
          </a:xfrm>
          <a:prstGeom prst="roundRect">
            <a:avLst/>
          </a:prstGeom>
          <a:solidFill>
            <a:srgbClr val="F5CB59">
              <a:alpha val="22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9" name="ZoneTexte 14">
            <a:extLst>
              <a:ext uri="{FF2B5EF4-FFF2-40B4-BE49-F238E27FC236}">
                <a16:creationId xmlns="" xmlns:a16="http://schemas.microsoft.com/office/drawing/2014/main" id="{0B91319C-07E7-43F9-82AA-AA4AE8317151}"/>
              </a:ext>
            </a:extLst>
          </p:cNvPr>
          <p:cNvSpPr txBox="1"/>
          <p:nvPr>
            <p:custDataLst>
              <p:tags r:id="rId6"/>
            </p:custDataLst>
          </p:nvPr>
        </p:nvSpPr>
        <p:spPr>
          <a:xfrm>
            <a:off x="439680" y="1959462"/>
            <a:ext cx="9878482" cy="369332"/>
          </a:xfrm>
          <a:prstGeom prst="rect">
            <a:avLst/>
          </a:prstGeom>
          <a:noFill/>
        </p:spPr>
        <p:txBody>
          <a:bodyPr wrap="square" rtlCol="0">
            <a:spAutoFit/>
          </a:bodyPr>
          <a:lstStyle/>
          <a:p>
            <a:r>
              <a:rPr lang="fr-FR" dirty="0">
                <a:solidFill>
                  <a:srgbClr val="5E5E5E"/>
                </a:solidFill>
                <a:latin typeface="Helvetica Neue"/>
              </a:rPr>
              <a:t>Pour activer Mon espace santé, je suis invité à suivre plusieurs étapes :</a:t>
            </a:r>
          </a:p>
        </p:txBody>
      </p:sp>
      <p:pic>
        <p:nvPicPr>
          <p:cNvPr id="30" name="Picture 4" descr="Free icon &quot;Email mail open at icon&quot;">
            <a:extLst>
              <a:ext uri="{FF2B5EF4-FFF2-40B4-BE49-F238E27FC236}">
                <a16:creationId xmlns="" xmlns:a16="http://schemas.microsoft.com/office/drawing/2014/main" id="{A583034E-9E49-436E-A4D9-8D556C531C7F}"/>
              </a:ext>
            </a:extLst>
          </p:cNvPr>
          <p:cNvPicPr>
            <a:picLocks noChangeAspect="1" noChangeArrowheads="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537830" y="2516127"/>
            <a:ext cx="423250" cy="423250"/>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14">
            <a:extLst>
              <a:ext uri="{FF2B5EF4-FFF2-40B4-BE49-F238E27FC236}">
                <a16:creationId xmlns="" xmlns:a16="http://schemas.microsoft.com/office/drawing/2014/main" id="{EC2A9E1C-5658-4BA8-9B54-A248C5D1B330}"/>
              </a:ext>
            </a:extLst>
          </p:cNvPr>
          <p:cNvSpPr txBox="1"/>
          <p:nvPr>
            <p:custDataLst>
              <p:tags r:id="rId8"/>
            </p:custDataLst>
          </p:nvPr>
        </p:nvSpPr>
        <p:spPr>
          <a:xfrm>
            <a:off x="961080" y="2656384"/>
            <a:ext cx="9669482" cy="584775"/>
          </a:xfrm>
          <a:prstGeom prst="rect">
            <a:avLst/>
          </a:prstGeom>
          <a:noFill/>
        </p:spPr>
        <p:txBody>
          <a:bodyPr wrap="square" rtlCol="0">
            <a:spAutoFit/>
          </a:bodyPr>
          <a:lstStyle/>
          <a:p>
            <a:r>
              <a:rPr lang="fr-FR" sz="1600" b="1" dirty="0">
                <a:solidFill>
                  <a:srgbClr val="5E5E5E"/>
                </a:solidFill>
                <a:latin typeface="Helvetica Neue"/>
              </a:rPr>
              <a:t>Réception d’une notification par mail ou par courrier contenant mon code d’activation</a:t>
            </a:r>
          </a:p>
          <a:p>
            <a:r>
              <a:rPr lang="fr-FR" sz="1600" dirty="0">
                <a:solidFill>
                  <a:srgbClr val="5E5E5E"/>
                </a:solidFill>
                <a:latin typeface="Helvetica Neue"/>
              </a:rPr>
              <a:t>(et ceux de mes enfants mineurs)</a:t>
            </a:r>
          </a:p>
        </p:txBody>
      </p:sp>
      <p:sp>
        <p:nvSpPr>
          <p:cNvPr id="32" name="ZoneTexte 14">
            <a:extLst>
              <a:ext uri="{FF2B5EF4-FFF2-40B4-BE49-F238E27FC236}">
                <a16:creationId xmlns="" xmlns:a16="http://schemas.microsoft.com/office/drawing/2014/main" id="{CC6CA377-E2F7-42A3-B6C4-492C0B066467}"/>
              </a:ext>
            </a:extLst>
          </p:cNvPr>
          <p:cNvSpPr txBox="1"/>
          <p:nvPr>
            <p:custDataLst>
              <p:tags r:id="rId9"/>
            </p:custDataLst>
          </p:nvPr>
        </p:nvSpPr>
        <p:spPr>
          <a:xfrm>
            <a:off x="1632552" y="3856759"/>
            <a:ext cx="6965538" cy="338554"/>
          </a:xfrm>
          <a:prstGeom prst="rect">
            <a:avLst/>
          </a:prstGeom>
          <a:noFill/>
        </p:spPr>
        <p:txBody>
          <a:bodyPr wrap="square" rtlCol="0">
            <a:spAutoFit/>
          </a:bodyPr>
          <a:lstStyle/>
          <a:p>
            <a:r>
              <a:rPr lang="fr-FR" sz="1600" b="1" dirty="0">
                <a:solidFill>
                  <a:srgbClr val="5E5E5E"/>
                </a:solidFill>
                <a:latin typeface="Helvetica Neue"/>
              </a:rPr>
              <a:t>Activation du compte sur monespacesante.fr</a:t>
            </a:r>
          </a:p>
        </p:txBody>
      </p:sp>
      <p:sp>
        <p:nvSpPr>
          <p:cNvPr id="33" name="ZoneTexte 14">
            <a:extLst>
              <a:ext uri="{FF2B5EF4-FFF2-40B4-BE49-F238E27FC236}">
                <a16:creationId xmlns="" xmlns:a16="http://schemas.microsoft.com/office/drawing/2014/main" id="{6474CDB4-B8C6-4733-9FB2-EAB3783A2A88}"/>
              </a:ext>
            </a:extLst>
          </p:cNvPr>
          <p:cNvSpPr txBox="1"/>
          <p:nvPr>
            <p:custDataLst>
              <p:tags r:id="rId10"/>
            </p:custDataLst>
          </p:nvPr>
        </p:nvSpPr>
        <p:spPr>
          <a:xfrm>
            <a:off x="2427021" y="4933277"/>
            <a:ext cx="7321073" cy="338554"/>
          </a:xfrm>
          <a:prstGeom prst="rect">
            <a:avLst/>
          </a:prstGeom>
          <a:noFill/>
        </p:spPr>
        <p:txBody>
          <a:bodyPr wrap="square" rtlCol="0">
            <a:spAutoFit/>
          </a:bodyPr>
          <a:lstStyle/>
          <a:p>
            <a:r>
              <a:rPr lang="fr-FR" sz="1600" b="1" dirty="0">
                <a:solidFill>
                  <a:srgbClr val="5E5E5E"/>
                </a:solidFill>
                <a:latin typeface="Helvetica Neue"/>
              </a:rPr>
              <a:t>Découverte de Mon espace santé et enrichissement du profil médical </a:t>
            </a:r>
          </a:p>
        </p:txBody>
      </p:sp>
      <p:sp>
        <p:nvSpPr>
          <p:cNvPr id="34" name="ZoneTexte 14">
            <a:extLst>
              <a:ext uri="{FF2B5EF4-FFF2-40B4-BE49-F238E27FC236}">
                <a16:creationId xmlns="" xmlns:a16="http://schemas.microsoft.com/office/drawing/2014/main" id="{BB11B84B-1784-45AA-8823-19E6462F3A90}"/>
              </a:ext>
            </a:extLst>
          </p:cNvPr>
          <p:cNvSpPr txBox="1"/>
          <p:nvPr>
            <p:custDataLst>
              <p:tags r:id="rId11"/>
            </p:custDataLst>
          </p:nvPr>
        </p:nvSpPr>
        <p:spPr>
          <a:xfrm>
            <a:off x="2040875" y="5678208"/>
            <a:ext cx="8619774" cy="307777"/>
          </a:xfrm>
          <a:prstGeom prst="rect">
            <a:avLst/>
          </a:prstGeom>
          <a:noFill/>
        </p:spPr>
        <p:txBody>
          <a:bodyPr wrap="square" rtlCol="0">
            <a:spAutoFit/>
          </a:bodyPr>
          <a:lstStyle/>
          <a:p>
            <a:r>
              <a:rPr lang="fr-FR" sz="1400" i="1" dirty="0">
                <a:solidFill>
                  <a:srgbClr val="5E5E5E"/>
                </a:solidFill>
                <a:latin typeface="Helvetica Neue"/>
              </a:rPr>
              <a:t>N. B. L’usager peut choisir de s’opposer à l’activation de son espace santé dès l’étape 2.</a:t>
            </a:r>
          </a:p>
        </p:txBody>
      </p:sp>
      <p:pic>
        <p:nvPicPr>
          <p:cNvPr id="35" name="Graphic 34" descr="Badge Tick1 with solid fill">
            <a:extLst>
              <a:ext uri="{FF2B5EF4-FFF2-40B4-BE49-F238E27FC236}">
                <a16:creationId xmlns="" xmlns:a16="http://schemas.microsoft.com/office/drawing/2014/main" id="{888C240F-E0DB-4BB0-B755-E9D15D8D2F35}"/>
              </a:ext>
            </a:extLst>
          </p:cNvPr>
          <p:cNvPicPr>
            <a:picLocks noChangeAspect="1"/>
          </p:cNvPicPr>
          <p:nvPr>
            <p:custDataLst>
              <p:tags r:id="rId12"/>
            </p:custDataLst>
          </p:nvPr>
        </p:nvPicPr>
        <p:blipFill>
          <a:blip r:embed="rId24">
            <a:extLst>
              <a:ext uri="{96DAC541-7B7A-43D3-8B79-37D633B846F1}">
                <asvg:svgBlip xmlns="" xmlns:asvg="http://schemas.microsoft.com/office/drawing/2016/SVG/main" r:embed="rId25"/>
              </a:ext>
            </a:extLst>
          </a:blip>
          <a:stretch>
            <a:fillRect/>
          </a:stretch>
        </p:blipFill>
        <p:spPr>
          <a:xfrm>
            <a:off x="1083909" y="3685767"/>
            <a:ext cx="536710" cy="536710"/>
          </a:xfrm>
          <a:prstGeom prst="rect">
            <a:avLst/>
          </a:prstGeom>
        </p:spPr>
      </p:pic>
      <p:pic>
        <p:nvPicPr>
          <p:cNvPr id="36" name="Graphic 35" descr="Route (Two Pins With A Path) with solid fill">
            <a:extLst>
              <a:ext uri="{FF2B5EF4-FFF2-40B4-BE49-F238E27FC236}">
                <a16:creationId xmlns="" xmlns:a16="http://schemas.microsoft.com/office/drawing/2014/main" id="{1EF63CD6-3964-408D-9D1A-78EF9B074B39}"/>
              </a:ext>
            </a:extLst>
          </p:cNvPr>
          <p:cNvPicPr>
            <a:picLocks noChangeAspect="1"/>
          </p:cNvPicPr>
          <p:nvPr>
            <p:custDataLst>
              <p:tags r:id="rId13"/>
            </p:custDataLst>
          </p:nvPr>
        </p:nvPicPr>
        <p:blipFill>
          <a:blip r:embed="rId26">
            <a:extLst>
              <a:ext uri="{96DAC541-7B7A-43D3-8B79-37D633B846F1}">
                <asvg:svgBlip xmlns="" xmlns:asvg="http://schemas.microsoft.com/office/drawing/2016/SVG/main" r:embed="rId27"/>
              </a:ext>
            </a:extLst>
          </a:blip>
          <a:stretch>
            <a:fillRect/>
          </a:stretch>
        </p:blipFill>
        <p:spPr>
          <a:xfrm>
            <a:off x="1702082" y="4662729"/>
            <a:ext cx="677586" cy="677586"/>
          </a:xfrm>
          <a:prstGeom prst="rect">
            <a:avLst/>
          </a:prstGeom>
        </p:spPr>
      </p:pic>
      <p:pic>
        <p:nvPicPr>
          <p:cNvPr id="37" name="Graphic 36" descr="Line arrow: Clockwise curve with solid fill">
            <a:extLst>
              <a:ext uri="{FF2B5EF4-FFF2-40B4-BE49-F238E27FC236}">
                <a16:creationId xmlns="" xmlns:a16="http://schemas.microsoft.com/office/drawing/2014/main" id="{38608DED-0A92-4255-8258-43BBF3DB82E2}"/>
              </a:ext>
            </a:extLst>
          </p:cNvPr>
          <p:cNvPicPr>
            <a:picLocks noChangeAspect="1"/>
          </p:cNvPicPr>
          <p:nvPr>
            <p:custDataLst>
              <p:tags r:id="rId14"/>
            </p:custDataLst>
          </p:nvPr>
        </p:nvPicPr>
        <p:blipFill>
          <a:blip r:embed="rId28">
            <a:extLst>
              <a:ext uri="{96DAC541-7B7A-43D3-8B79-37D633B846F1}">
                <asvg:svgBlip xmlns="" xmlns:asvg="http://schemas.microsoft.com/office/drawing/2016/SVG/main" r:embed="rId29"/>
              </a:ext>
            </a:extLst>
          </a:blip>
          <a:stretch>
            <a:fillRect/>
          </a:stretch>
        </p:blipFill>
        <p:spPr>
          <a:xfrm rot="6936650" flipH="1">
            <a:off x="285812" y="3224504"/>
            <a:ext cx="837737" cy="810216"/>
          </a:xfrm>
          <a:prstGeom prst="rect">
            <a:avLst/>
          </a:prstGeom>
        </p:spPr>
      </p:pic>
      <p:pic>
        <p:nvPicPr>
          <p:cNvPr id="38" name="Graphic 37" descr="Line arrow: Clockwise curve with solid fill">
            <a:extLst>
              <a:ext uri="{FF2B5EF4-FFF2-40B4-BE49-F238E27FC236}">
                <a16:creationId xmlns="" xmlns:a16="http://schemas.microsoft.com/office/drawing/2014/main" id="{CC88B0D9-F49C-4FC6-8960-5882C630F754}"/>
              </a:ext>
            </a:extLst>
          </p:cNvPr>
          <p:cNvPicPr>
            <a:picLocks noChangeAspect="1"/>
          </p:cNvPicPr>
          <p:nvPr>
            <p:custDataLst>
              <p:tags r:id="rId15"/>
            </p:custDataLst>
          </p:nvPr>
        </p:nvPicPr>
        <p:blipFill>
          <a:blip r:embed="rId28">
            <a:extLst>
              <a:ext uri="{96DAC541-7B7A-43D3-8B79-37D633B846F1}">
                <asvg:svgBlip xmlns="" xmlns:asvg="http://schemas.microsoft.com/office/drawing/2016/SVG/main" r:embed="rId29"/>
              </a:ext>
            </a:extLst>
          </a:blip>
          <a:stretch>
            <a:fillRect/>
          </a:stretch>
        </p:blipFill>
        <p:spPr>
          <a:xfrm rot="6936650" flipH="1">
            <a:off x="947764" y="4388570"/>
            <a:ext cx="837737" cy="810216"/>
          </a:xfrm>
          <a:prstGeom prst="rect">
            <a:avLst/>
          </a:prstGeom>
        </p:spPr>
      </p:pic>
      <p:sp>
        <p:nvSpPr>
          <p:cNvPr id="39" name="Rectangle: Rounded Corners 38">
            <a:extLst>
              <a:ext uri="{FF2B5EF4-FFF2-40B4-BE49-F238E27FC236}">
                <a16:creationId xmlns="" xmlns:a16="http://schemas.microsoft.com/office/drawing/2014/main" id="{36538F91-E4AB-47AF-8E29-1F399DE3DB62}"/>
              </a:ext>
            </a:extLst>
          </p:cNvPr>
          <p:cNvSpPr/>
          <p:nvPr>
            <p:custDataLst>
              <p:tags r:id="rId16"/>
            </p:custDataLst>
          </p:nvPr>
        </p:nvSpPr>
        <p:spPr>
          <a:xfrm>
            <a:off x="9975676" y="3727852"/>
            <a:ext cx="684973" cy="612000"/>
          </a:xfrm>
          <a:prstGeom prst="roundRect">
            <a:avLst/>
          </a:prstGeom>
          <a:solidFill>
            <a:srgbClr val="DF2680">
              <a:alpha val="8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0" name="Rectangle: Rounded Corners 39">
            <a:extLst>
              <a:ext uri="{FF2B5EF4-FFF2-40B4-BE49-F238E27FC236}">
                <a16:creationId xmlns="" xmlns:a16="http://schemas.microsoft.com/office/drawing/2014/main" id="{AC53A845-33F6-44C2-ADC2-A6E5F588513B}"/>
              </a:ext>
            </a:extLst>
          </p:cNvPr>
          <p:cNvSpPr/>
          <p:nvPr>
            <p:custDataLst>
              <p:tags r:id="rId17"/>
            </p:custDataLst>
          </p:nvPr>
        </p:nvSpPr>
        <p:spPr>
          <a:xfrm>
            <a:off x="9975676" y="4816567"/>
            <a:ext cx="684973" cy="612000"/>
          </a:xfrm>
          <a:prstGeom prst="roundRect">
            <a:avLst/>
          </a:prstGeom>
          <a:solidFill>
            <a:srgbClr val="0B48A2">
              <a:alpha val="8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1" name="Rectangle: Rounded Corners 40">
            <a:extLst>
              <a:ext uri="{FF2B5EF4-FFF2-40B4-BE49-F238E27FC236}">
                <a16:creationId xmlns="" xmlns:a16="http://schemas.microsoft.com/office/drawing/2014/main" id="{A5AC40E8-3BC5-4C4D-92D5-CD078ABA1708}"/>
              </a:ext>
            </a:extLst>
          </p:cNvPr>
          <p:cNvSpPr/>
          <p:nvPr>
            <p:custDataLst>
              <p:tags r:id="rId18"/>
            </p:custDataLst>
          </p:nvPr>
        </p:nvSpPr>
        <p:spPr>
          <a:xfrm>
            <a:off x="9975676" y="2647225"/>
            <a:ext cx="684973" cy="612000"/>
          </a:xfrm>
          <a:prstGeom prst="roundRect">
            <a:avLst/>
          </a:prstGeom>
          <a:solidFill>
            <a:srgbClr val="FDF4DB"/>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2" name="ZoneTexte 14">
            <a:extLst>
              <a:ext uri="{FF2B5EF4-FFF2-40B4-BE49-F238E27FC236}">
                <a16:creationId xmlns="" xmlns:a16="http://schemas.microsoft.com/office/drawing/2014/main" id="{36E1BDAA-FFDE-4571-AA82-B31228DB5307}"/>
              </a:ext>
            </a:extLst>
          </p:cNvPr>
          <p:cNvSpPr txBox="1"/>
          <p:nvPr>
            <p:custDataLst>
              <p:tags r:id="rId19"/>
            </p:custDataLst>
          </p:nvPr>
        </p:nvSpPr>
        <p:spPr>
          <a:xfrm>
            <a:off x="10098719" y="2651049"/>
            <a:ext cx="410270" cy="646331"/>
          </a:xfrm>
          <a:prstGeom prst="rect">
            <a:avLst/>
          </a:prstGeom>
          <a:noFill/>
        </p:spPr>
        <p:txBody>
          <a:bodyPr wrap="square" rtlCol="0">
            <a:spAutoFit/>
          </a:bodyPr>
          <a:lstStyle/>
          <a:p>
            <a:r>
              <a:rPr lang="fr-FR" sz="3600" b="1" dirty="0">
                <a:solidFill>
                  <a:srgbClr val="F5CB59"/>
                </a:solidFill>
                <a:latin typeface="Helvetica Neue"/>
              </a:rPr>
              <a:t>1</a:t>
            </a:r>
          </a:p>
        </p:txBody>
      </p:sp>
      <p:sp>
        <p:nvSpPr>
          <p:cNvPr id="43" name="ZoneTexte 14">
            <a:extLst>
              <a:ext uri="{FF2B5EF4-FFF2-40B4-BE49-F238E27FC236}">
                <a16:creationId xmlns="" xmlns:a16="http://schemas.microsoft.com/office/drawing/2014/main" id="{4F008F76-B9EE-4F88-A30F-32CB23272495}"/>
              </a:ext>
            </a:extLst>
          </p:cNvPr>
          <p:cNvSpPr txBox="1"/>
          <p:nvPr>
            <p:custDataLst>
              <p:tags r:id="rId20"/>
            </p:custDataLst>
          </p:nvPr>
        </p:nvSpPr>
        <p:spPr>
          <a:xfrm>
            <a:off x="10098719" y="3693137"/>
            <a:ext cx="410270" cy="646331"/>
          </a:xfrm>
          <a:prstGeom prst="rect">
            <a:avLst/>
          </a:prstGeom>
          <a:noFill/>
        </p:spPr>
        <p:txBody>
          <a:bodyPr wrap="square" rtlCol="0">
            <a:spAutoFit/>
          </a:bodyPr>
          <a:lstStyle/>
          <a:p>
            <a:r>
              <a:rPr lang="fr-FR" sz="3600" b="1" dirty="0">
                <a:solidFill>
                  <a:srgbClr val="DF2680"/>
                </a:solidFill>
                <a:latin typeface="Helvetica Neue"/>
              </a:rPr>
              <a:t>2</a:t>
            </a:r>
          </a:p>
        </p:txBody>
      </p:sp>
      <p:sp>
        <p:nvSpPr>
          <p:cNvPr id="44" name="ZoneTexte 14">
            <a:extLst>
              <a:ext uri="{FF2B5EF4-FFF2-40B4-BE49-F238E27FC236}">
                <a16:creationId xmlns="" xmlns:a16="http://schemas.microsoft.com/office/drawing/2014/main" id="{FEFDA945-A2A5-4488-B550-3C51F39A5ED8}"/>
              </a:ext>
            </a:extLst>
          </p:cNvPr>
          <p:cNvSpPr txBox="1"/>
          <p:nvPr>
            <p:custDataLst>
              <p:tags r:id="rId21"/>
            </p:custDataLst>
          </p:nvPr>
        </p:nvSpPr>
        <p:spPr>
          <a:xfrm>
            <a:off x="10113027" y="4775239"/>
            <a:ext cx="410270" cy="646331"/>
          </a:xfrm>
          <a:prstGeom prst="rect">
            <a:avLst/>
          </a:prstGeom>
          <a:noFill/>
        </p:spPr>
        <p:txBody>
          <a:bodyPr wrap="square" rtlCol="0">
            <a:spAutoFit/>
          </a:bodyPr>
          <a:lstStyle/>
          <a:p>
            <a:r>
              <a:rPr lang="fr-FR" sz="3600" b="1" dirty="0">
                <a:solidFill>
                  <a:srgbClr val="0B48A2"/>
                </a:solidFill>
                <a:latin typeface="Helvetica Neue"/>
              </a:rPr>
              <a:t>3</a:t>
            </a:r>
          </a:p>
        </p:txBody>
      </p:sp>
    </p:spTree>
    <p:extLst>
      <p:ext uri="{BB962C8B-B14F-4D97-AF65-F5344CB8AC3E}">
        <p14:creationId xmlns:p14="http://schemas.microsoft.com/office/powerpoint/2010/main" val="130703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15</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sp>
        <p:nvSpPr>
          <p:cNvPr id="55" name="ZoneTexte 14">
            <a:extLst>
              <a:ext uri="{FF2B5EF4-FFF2-40B4-BE49-F238E27FC236}">
                <a16:creationId xmlns="" xmlns:a16="http://schemas.microsoft.com/office/drawing/2014/main" id="{ACD706BC-E5DD-4C40-BE12-2F764B87275F}"/>
              </a:ext>
            </a:extLst>
          </p:cNvPr>
          <p:cNvSpPr txBox="1"/>
          <p:nvPr>
            <p:custDataLst>
              <p:tags r:id="rId3"/>
            </p:custDataLst>
          </p:nvPr>
        </p:nvSpPr>
        <p:spPr>
          <a:xfrm>
            <a:off x="392287" y="2394329"/>
            <a:ext cx="5083227" cy="830997"/>
          </a:xfrm>
          <a:prstGeom prst="rect">
            <a:avLst/>
          </a:prstGeom>
          <a:noFill/>
        </p:spPr>
        <p:txBody>
          <a:bodyPr wrap="square" rtlCol="0">
            <a:spAutoFit/>
          </a:bodyPr>
          <a:lstStyle/>
          <a:p>
            <a:pPr algn="just"/>
            <a:r>
              <a:rPr lang="fr-FR" sz="1600" dirty="0">
                <a:solidFill>
                  <a:srgbClr val="5E5E5E"/>
                </a:solidFill>
                <a:latin typeface="Helvetica Neue"/>
              </a:rPr>
              <a:t>En tant qu’usager je suis notifié de la création de son espace santé </a:t>
            </a:r>
            <a:r>
              <a:rPr lang="fr-FR" sz="1600" b="1" dirty="0">
                <a:solidFill>
                  <a:srgbClr val="5E5E5E"/>
                </a:solidFill>
                <a:latin typeface="Helvetica Neue"/>
              </a:rPr>
              <a:t>par mail ou par courrier </a:t>
            </a:r>
            <a:r>
              <a:rPr lang="fr-FR" sz="1600" dirty="0">
                <a:solidFill>
                  <a:srgbClr val="5E5E5E"/>
                </a:solidFill>
                <a:latin typeface="Helvetica Neue"/>
              </a:rPr>
              <a:t>(si l’adresse mail n’est pas connue ou certifiée).</a:t>
            </a:r>
          </a:p>
        </p:txBody>
      </p:sp>
      <p:sp>
        <p:nvSpPr>
          <p:cNvPr id="56" name="ZoneTexte 14">
            <a:extLst>
              <a:ext uri="{FF2B5EF4-FFF2-40B4-BE49-F238E27FC236}">
                <a16:creationId xmlns="" xmlns:a16="http://schemas.microsoft.com/office/drawing/2014/main" id="{FCCB18BF-72A4-4D1E-93A2-179169660663}"/>
              </a:ext>
            </a:extLst>
          </p:cNvPr>
          <p:cNvSpPr txBox="1"/>
          <p:nvPr>
            <p:custDataLst>
              <p:tags r:id="rId4"/>
            </p:custDataLst>
          </p:nvPr>
        </p:nvSpPr>
        <p:spPr>
          <a:xfrm>
            <a:off x="940587" y="3482755"/>
            <a:ext cx="4817953" cy="338554"/>
          </a:xfrm>
          <a:prstGeom prst="rect">
            <a:avLst/>
          </a:prstGeom>
          <a:noFill/>
        </p:spPr>
        <p:txBody>
          <a:bodyPr wrap="square" rtlCol="0">
            <a:spAutoFit/>
          </a:bodyPr>
          <a:lstStyle/>
          <a:p>
            <a:pPr>
              <a:spcAft>
                <a:spcPts val="1200"/>
              </a:spcAft>
              <a:defRPr/>
            </a:pPr>
            <a:r>
              <a:rPr lang="fr-FR" sz="1600" dirty="0">
                <a:solidFill>
                  <a:srgbClr val="5E5E5E"/>
                </a:solidFill>
                <a:latin typeface="Helvetica Neue"/>
              </a:rPr>
              <a:t>En cas d’envoi par mail, il contient :</a:t>
            </a:r>
            <a:endParaRPr lang="fr-FR" sz="1400" b="1" dirty="0">
              <a:solidFill>
                <a:srgbClr val="5E5E5E"/>
              </a:solidFill>
              <a:latin typeface="Helvetica Neue"/>
            </a:endParaRPr>
          </a:p>
        </p:txBody>
      </p:sp>
      <p:pic>
        <p:nvPicPr>
          <p:cNvPr id="57" name="Picture 56">
            <a:extLst>
              <a:ext uri="{FF2B5EF4-FFF2-40B4-BE49-F238E27FC236}">
                <a16:creationId xmlns="" xmlns:a16="http://schemas.microsoft.com/office/drawing/2014/main" id="{42E6C044-59DA-489E-8CE2-B25A2463901E}"/>
              </a:ext>
            </a:extLst>
          </p:cNvPr>
          <p:cNvPicPr>
            <a:picLocks noChangeAspect="1"/>
          </p:cNvPicPr>
          <p:nvPr>
            <p:custDataLst>
              <p:tags r:id="rId5"/>
            </p:custDataLst>
          </p:nvPr>
        </p:nvPicPr>
        <p:blipFill>
          <a:blip r:embed="rId12"/>
          <a:stretch>
            <a:fillRect/>
          </a:stretch>
        </p:blipFill>
        <p:spPr>
          <a:xfrm>
            <a:off x="6147768" y="1875226"/>
            <a:ext cx="2899658" cy="4361878"/>
          </a:xfrm>
          <a:prstGeom prst="rect">
            <a:avLst/>
          </a:prstGeom>
        </p:spPr>
      </p:pic>
      <p:pic>
        <p:nvPicPr>
          <p:cNvPr id="58" name="Picture 57">
            <a:extLst>
              <a:ext uri="{FF2B5EF4-FFF2-40B4-BE49-F238E27FC236}">
                <a16:creationId xmlns="" xmlns:a16="http://schemas.microsoft.com/office/drawing/2014/main" id="{F8ADD13E-9EAA-4539-A930-555FCBA8F93A}"/>
              </a:ext>
            </a:extLst>
          </p:cNvPr>
          <p:cNvPicPr>
            <a:picLocks noChangeAspect="1"/>
          </p:cNvPicPr>
          <p:nvPr>
            <p:custDataLst>
              <p:tags r:id="rId6"/>
            </p:custDataLst>
          </p:nvPr>
        </p:nvPicPr>
        <p:blipFill>
          <a:blip r:embed="rId13"/>
          <a:stretch>
            <a:fillRect/>
          </a:stretch>
        </p:blipFill>
        <p:spPr>
          <a:xfrm>
            <a:off x="9127252" y="3421798"/>
            <a:ext cx="2941546" cy="1827533"/>
          </a:xfrm>
          <a:prstGeom prst="rect">
            <a:avLst/>
          </a:prstGeom>
        </p:spPr>
      </p:pic>
      <p:pic>
        <p:nvPicPr>
          <p:cNvPr id="59" name="Picture 4" descr="Free icon &quot;Email mail open at icon&quot;">
            <a:extLst>
              <a:ext uri="{FF2B5EF4-FFF2-40B4-BE49-F238E27FC236}">
                <a16:creationId xmlns="" xmlns:a16="http://schemas.microsoft.com/office/drawing/2014/main" id="{AFD151C9-50DF-4BC5-8CA7-3C41D3209B85}"/>
              </a:ext>
            </a:extLst>
          </p:cNvPr>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484605" y="3419554"/>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 xmlns:a16="http://schemas.microsoft.com/office/drawing/2014/main" id="{B88AF581-ED7F-40D4-990C-4FF4289F2C04}"/>
              </a:ext>
            </a:extLst>
          </p:cNvPr>
          <p:cNvGrpSpPr/>
          <p:nvPr>
            <p:custDataLst>
              <p:tags r:id="rId8"/>
            </p:custDataLst>
          </p:nvPr>
        </p:nvGrpSpPr>
        <p:grpSpPr>
          <a:xfrm>
            <a:off x="526780" y="5366711"/>
            <a:ext cx="5033164" cy="658336"/>
            <a:chOff x="526780" y="5405215"/>
            <a:chExt cx="5033164" cy="658336"/>
          </a:xfrm>
        </p:grpSpPr>
        <p:sp>
          <p:nvSpPr>
            <p:cNvPr id="61" name="Rectangle: Rounded Corners 60">
              <a:extLst>
                <a:ext uri="{FF2B5EF4-FFF2-40B4-BE49-F238E27FC236}">
                  <a16:creationId xmlns="" xmlns:a16="http://schemas.microsoft.com/office/drawing/2014/main" id="{6F9D9FB8-03F6-474F-8B07-81D0A13116E8}"/>
                </a:ext>
              </a:extLst>
            </p:cNvPr>
            <p:cNvSpPr/>
            <p:nvPr/>
          </p:nvSpPr>
          <p:spPr>
            <a:xfrm>
              <a:off x="526780" y="5405215"/>
              <a:ext cx="5033164" cy="658336"/>
            </a:xfrm>
            <a:prstGeom prst="roundRect">
              <a:avLst>
                <a:gd name="adj" fmla="val 5092"/>
              </a:avLst>
            </a:prstGeom>
            <a:solidFill>
              <a:srgbClr val="FFFFFF">
                <a:lumMod val="9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62" name="ZoneTexte 14">
              <a:extLst>
                <a:ext uri="{FF2B5EF4-FFF2-40B4-BE49-F238E27FC236}">
                  <a16:creationId xmlns="" xmlns:a16="http://schemas.microsoft.com/office/drawing/2014/main" id="{DFFDBD9A-A979-4032-BE85-A67076676AAE}"/>
                </a:ext>
              </a:extLst>
            </p:cNvPr>
            <p:cNvSpPr txBox="1"/>
            <p:nvPr/>
          </p:nvSpPr>
          <p:spPr>
            <a:xfrm>
              <a:off x="616175" y="5416974"/>
              <a:ext cx="485933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D5D5D5">
                      <a:lumMod val="50000"/>
                    </a:srgbClr>
                  </a:solidFill>
                  <a:effectLst/>
                  <a:uLnTx/>
                  <a:uFillTx/>
                  <a:latin typeface="Helvetica Neue"/>
                </a:rPr>
                <a:t>J’ai des enfants mineurs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D5D5D5">
                      <a:lumMod val="50000"/>
                    </a:srgbClr>
                  </a:solidFill>
                  <a:effectLst/>
                  <a:uLnTx/>
                  <a:uFillTx/>
                  <a:latin typeface="Helvetica Neue"/>
                </a:rPr>
                <a:t>Je reçois également des codes provisoires uniques pour chacun de mes enfants.</a:t>
              </a:r>
            </a:p>
          </p:txBody>
        </p:sp>
      </p:grpSp>
      <p:sp>
        <p:nvSpPr>
          <p:cNvPr id="63" name="ZoneTexte 14">
            <a:extLst>
              <a:ext uri="{FF2B5EF4-FFF2-40B4-BE49-F238E27FC236}">
                <a16:creationId xmlns="" xmlns:a16="http://schemas.microsoft.com/office/drawing/2014/main" id="{F160313A-1250-4F52-A274-6FE3D512DAA5}"/>
              </a:ext>
            </a:extLst>
          </p:cNvPr>
          <p:cNvSpPr txBox="1"/>
          <p:nvPr>
            <p:custDataLst>
              <p:tags r:id="rId9"/>
            </p:custDataLst>
          </p:nvPr>
        </p:nvSpPr>
        <p:spPr>
          <a:xfrm>
            <a:off x="392287" y="3953478"/>
            <a:ext cx="5651945" cy="1282402"/>
          </a:xfrm>
          <a:prstGeom prst="rect">
            <a:avLst/>
          </a:prstGeom>
          <a:noFill/>
        </p:spPr>
        <p:txBody>
          <a:bodyPr wrap="square" rtlCol="0">
            <a:spAutoFit/>
          </a:bodyPr>
          <a:lstStyle/>
          <a:p>
            <a:pPr marL="285750" indent="-285750">
              <a:spcAft>
                <a:spcPts val="800"/>
              </a:spcAft>
              <a:buClr>
                <a:srgbClr val="F5CB59"/>
              </a:buClr>
              <a:buFontTx/>
              <a:buChar char="►"/>
              <a:defRPr/>
            </a:pPr>
            <a:r>
              <a:rPr lang="fr-FR" sz="1600" b="1" dirty="0">
                <a:solidFill>
                  <a:srgbClr val="5E5E5E"/>
                </a:solidFill>
                <a:latin typeface="Helvetica Neue"/>
              </a:rPr>
              <a:t>Une rapide présentation de Mon espace santé </a:t>
            </a:r>
          </a:p>
          <a:p>
            <a:pPr marL="285750" indent="-285750">
              <a:spcAft>
                <a:spcPts val="800"/>
              </a:spcAft>
              <a:buClr>
                <a:srgbClr val="F5CB59"/>
              </a:buClr>
              <a:buFontTx/>
              <a:buChar char="►"/>
              <a:defRPr/>
            </a:pPr>
            <a:r>
              <a:rPr lang="fr-FR" sz="1600" b="1" dirty="0">
                <a:solidFill>
                  <a:srgbClr val="5E5E5E"/>
                </a:solidFill>
                <a:latin typeface="Helvetica Neue"/>
              </a:rPr>
              <a:t>Un lien vers le site Monespacesante.fr </a:t>
            </a:r>
          </a:p>
          <a:p>
            <a:pPr marL="285750" indent="-285750">
              <a:spcAft>
                <a:spcPts val="800"/>
              </a:spcAft>
              <a:buClr>
                <a:srgbClr val="F5CB59"/>
              </a:buClr>
              <a:buFontTx/>
              <a:buChar char="►"/>
              <a:defRPr/>
            </a:pPr>
            <a:r>
              <a:rPr lang="fr-FR" sz="1600" b="1" dirty="0">
                <a:solidFill>
                  <a:srgbClr val="5E5E5E"/>
                </a:solidFill>
                <a:latin typeface="Helvetica Neue"/>
              </a:rPr>
              <a:t>Le code provisoire nécessaire à l’activation ou l’opposition du service Mon espace santé </a:t>
            </a:r>
          </a:p>
        </p:txBody>
      </p:sp>
      <p:grpSp>
        <p:nvGrpSpPr>
          <p:cNvPr id="64" name="Group 63">
            <a:extLst>
              <a:ext uri="{FF2B5EF4-FFF2-40B4-BE49-F238E27FC236}">
                <a16:creationId xmlns="" xmlns:a16="http://schemas.microsoft.com/office/drawing/2014/main" id="{6037E589-1F83-4889-BF31-2D13CEEA4669}"/>
              </a:ext>
            </a:extLst>
          </p:cNvPr>
          <p:cNvGrpSpPr/>
          <p:nvPr>
            <p:custDataLst>
              <p:tags r:id="rId10"/>
            </p:custDataLst>
          </p:nvPr>
        </p:nvGrpSpPr>
        <p:grpSpPr>
          <a:xfrm>
            <a:off x="459510" y="1720055"/>
            <a:ext cx="4709549" cy="641072"/>
            <a:chOff x="472210" y="1720055"/>
            <a:chExt cx="4709549" cy="641072"/>
          </a:xfrm>
        </p:grpSpPr>
        <p:sp>
          <p:nvSpPr>
            <p:cNvPr id="65" name="ZoneTexte 14">
              <a:extLst>
                <a:ext uri="{FF2B5EF4-FFF2-40B4-BE49-F238E27FC236}">
                  <a16:creationId xmlns="" xmlns:a16="http://schemas.microsoft.com/office/drawing/2014/main" id="{580707C2-80FC-4CB8-9C6E-60471E7C8DA1}"/>
                </a:ext>
              </a:extLst>
            </p:cNvPr>
            <p:cNvSpPr txBox="1"/>
            <p:nvPr/>
          </p:nvSpPr>
          <p:spPr>
            <a:xfrm>
              <a:off x="1062147" y="1858535"/>
              <a:ext cx="4119612"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5CB59"/>
                  </a:solidFill>
                  <a:effectLst/>
                  <a:uLnTx/>
                  <a:uFillTx/>
                  <a:latin typeface="Helvetica Neue"/>
                </a:rPr>
                <a:t>Notification de l’usager</a:t>
              </a:r>
            </a:p>
          </p:txBody>
        </p:sp>
        <p:sp>
          <p:nvSpPr>
            <p:cNvPr id="66" name="Rectangle: Rounded Corners 65">
              <a:extLst>
                <a:ext uri="{FF2B5EF4-FFF2-40B4-BE49-F238E27FC236}">
                  <a16:creationId xmlns="" xmlns:a16="http://schemas.microsoft.com/office/drawing/2014/main" id="{5F62AEB4-2E1D-46ED-B4E2-93F462C7C1D3}"/>
                </a:ext>
              </a:extLst>
            </p:cNvPr>
            <p:cNvSpPr>
              <a:spLocks noChangeAspect="1"/>
            </p:cNvSpPr>
            <p:nvPr/>
          </p:nvSpPr>
          <p:spPr>
            <a:xfrm>
              <a:off x="472210" y="1720055"/>
              <a:ext cx="524348" cy="641072"/>
            </a:xfrm>
            <a:prstGeom prst="roundRect">
              <a:avLst/>
            </a:prstGeom>
            <a:solidFill>
              <a:srgbClr val="FDF4DB"/>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DF4DB"/>
                </a:solidFill>
                <a:effectLst/>
                <a:uLnTx/>
                <a:uFillTx/>
                <a:latin typeface="Helvetica Neue Medium"/>
                <a:ea typeface="Helvetica Neue Medium"/>
                <a:cs typeface="Helvetica Neue Medium"/>
                <a:sym typeface="Helvetica Neue Medium"/>
              </a:endParaRPr>
            </a:p>
          </p:txBody>
        </p:sp>
        <p:sp>
          <p:nvSpPr>
            <p:cNvPr id="67" name="ZoneTexte 14">
              <a:extLst>
                <a:ext uri="{FF2B5EF4-FFF2-40B4-BE49-F238E27FC236}">
                  <a16:creationId xmlns="" xmlns:a16="http://schemas.microsoft.com/office/drawing/2014/main" id="{CD57F7B0-46C0-4684-85F4-5341E5D8EF78}"/>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F5CB59"/>
                  </a:solidFill>
                  <a:effectLst/>
                  <a:uLnTx/>
                  <a:uFillTx/>
                  <a:latin typeface="Helvetica Neue"/>
                </a:rPr>
                <a:t>1</a:t>
              </a:r>
            </a:p>
          </p:txBody>
        </p:sp>
      </p:grpSp>
    </p:spTree>
    <p:extLst>
      <p:ext uri="{BB962C8B-B14F-4D97-AF65-F5344CB8AC3E}">
        <p14:creationId xmlns:p14="http://schemas.microsoft.com/office/powerpoint/2010/main" val="11746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16</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pic>
        <p:nvPicPr>
          <p:cNvPr id="20" name="Picture 19">
            <a:extLst>
              <a:ext uri="{FF2B5EF4-FFF2-40B4-BE49-F238E27FC236}">
                <a16:creationId xmlns="" xmlns:a16="http://schemas.microsoft.com/office/drawing/2014/main" id="{4A5B824C-4E21-4D92-84AD-132F0C22CF28}"/>
              </a:ext>
            </a:extLst>
          </p:cNvPr>
          <p:cNvPicPr>
            <a:picLocks noChangeAspect="1"/>
          </p:cNvPicPr>
          <p:nvPr>
            <p:custDataLst>
              <p:tags r:id="rId3"/>
            </p:custDataLst>
          </p:nvPr>
        </p:nvPicPr>
        <p:blipFill>
          <a:blip r:embed="rId16"/>
          <a:stretch>
            <a:fillRect/>
          </a:stretch>
        </p:blipFill>
        <p:spPr>
          <a:xfrm>
            <a:off x="8549745" y="1872142"/>
            <a:ext cx="3144915" cy="4447075"/>
          </a:xfrm>
          <a:prstGeom prst="rect">
            <a:avLst/>
          </a:prstGeom>
          <a:ln w="3175">
            <a:solidFill>
              <a:srgbClr val="D5D5D5"/>
            </a:solidFill>
          </a:ln>
        </p:spPr>
      </p:pic>
      <p:sp>
        <p:nvSpPr>
          <p:cNvPr id="21" name="Oval 20">
            <a:extLst>
              <a:ext uri="{FF2B5EF4-FFF2-40B4-BE49-F238E27FC236}">
                <a16:creationId xmlns="" xmlns:a16="http://schemas.microsoft.com/office/drawing/2014/main" id="{44126DB2-4229-4C22-A139-5BE1F4BB7146}"/>
              </a:ext>
            </a:extLst>
          </p:cNvPr>
          <p:cNvSpPr/>
          <p:nvPr>
            <p:custDataLst>
              <p:tags r:id="rId4"/>
            </p:custDataLst>
          </p:nvPr>
        </p:nvSpPr>
        <p:spPr>
          <a:xfrm>
            <a:off x="9703107" y="5020963"/>
            <a:ext cx="1499445" cy="208890"/>
          </a:xfrm>
          <a:prstGeom prst="ellipse">
            <a:avLst/>
          </a:prstGeom>
          <a:noFill/>
          <a:ln w="9525" cap="flat" cmpd="sng" algn="ctr">
            <a:solidFill>
              <a:srgbClr val="DF2680"/>
            </a:solidFill>
            <a:prstDash val="solid"/>
          </a:ln>
          <a:effectLst/>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Arrow Connector 21">
            <a:extLst>
              <a:ext uri="{FF2B5EF4-FFF2-40B4-BE49-F238E27FC236}">
                <a16:creationId xmlns="" xmlns:a16="http://schemas.microsoft.com/office/drawing/2014/main" id="{608C468B-650D-44EF-83A2-4DF22D2D037D}"/>
              </a:ext>
            </a:extLst>
          </p:cNvPr>
          <p:cNvCxnSpPr>
            <a:cxnSpLocks/>
            <a:endCxn id="21" idx="2"/>
          </p:cNvCxnSpPr>
          <p:nvPr>
            <p:custDataLst>
              <p:tags r:id="rId5"/>
            </p:custDataLst>
          </p:nvPr>
        </p:nvCxnSpPr>
        <p:spPr>
          <a:xfrm>
            <a:off x="7994794" y="3766457"/>
            <a:ext cx="1708313" cy="1358951"/>
          </a:xfrm>
          <a:prstGeom prst="straightConnector1">
            <a:avLst/>
          </a:prstGeom>
          <a:noFill/>
          <a:ln w="9525" cap="flat">
            <a:solidFill>
              <a:srgbClr val="DF2680"/>
            </a:solidFill>
            <a:prstDash val="solid"/>
            <a:miter lim="400000"/>
            <a:tailEnd type="triangle"/>
          </a:ln>
          <a:effectLst/>
          <a:sp3d/>
        </p:spPr>
      </p:cxnSp>
      <p:sp>
        <p:nvSpPr>
          <p:cNvPr id="23" name="ZoneTexte 14">
            <a:extLst>
              <a:ext uri="{FF2B5EF4-FFF2-40B4-BE49-F238E27FC236}">
                <a16:creationId xmlns="" xmlns:a16="http://schemas.microsoft.com/office/drawing/2014/main" id="{D4CA78A6-A024-409D-861E-F9830C6DFBEF}"/>
              </a:ext>
            </a:extLst>
          </p:cNvPr>
          <p:cNvSpPr txBox="1"/>
          <p:nvPr>
            <p:custDataLst>
              <p:tags r:id="rId6"/>
            </p:custDataLst>
          </p:nvPr>
        </p:nvSpPr>
        <p:spPr>
          <a:xfrm>
            <a:off x="1049447" y="2554146"/>
            <a:ext cx="4776772" cy="646331"/>
          </a:xfrm>
          <a:prstGeom prst="rect">
            <a:avLst/>
          </a:prstGeom>
          <a:noFill/>
        </p:spPr>
        <p:txBody>
          <a:bodyPr wrap="square" rtlCol="0">
            <a:spAutoFit/>
          </a:bodyPr>
          <a:lstStyle/>
          <a:p>
            <a:r>
              <a:rPr lang="fr-FR" dirty="0">
                <a:solidFill>
                  <a:srgbClr val="5E5E5E"/>
                </a:solidFill>
                <a:latin typeface="Helvetica Neue"/>
              </a:rPr>
              <a:t>En cas d’envoi par courrier, l’enveloppe contient :</a:t>
            </a:r>
          </a:p>
        </p:txBody>
      </p:sp>
      <p:sp>
        <p:nvSpPr>
          <p:cNvPr id="24" name="ZoneTexte 14">
            <a:extLst>
              <a:ext uri="{FF2B5EF4-FFF2-40B4-BE49-F238E27FC236}">
                <a16:creationId xmlns="" xmlns:a16="http://schemas.microsoft.com/office/drawing/2014/main" id="{22F0F385-8133-4AA6-9B20-A722F9ADF8D6}"/>
              </a:ext>
            </a:extLst>
          </p:cNvPr>
          <p:cNvSpPr txBox="1"/>
          <p:nvPr>
            <p:custDataLst>
              <p:tags r:id="rId7"/>
            </p:custDataLst>
          </p:nvPr>
        </p:nvSpPr>
        <p:spPr>
          <a:xfrm>
            <a:off x="1061129" y="3038607"/>
            <a:ext cx="3775641" cy="338554"/>
          </a:xfrm>
          <a:prstGeom prst="rect">
            <a:avLst/>
          </a:prstGeom>
          <a:noFill/>
        </p:spPr>
        <p:txBody>
          <a:bodyPr wrap="square" rtlCol="0">
            <a:spAutoFit/>
          </a:bodyPr>
          <a:lstStyle/>
          <a:p>
            <a:pPr marL="285750" indent="-285750">
              <a:buClr>
                <a:srgbClr val="F5CB59"/>
              </a:buClr>
              <a:buFontTx/>
              <a:buChar char="►"/>
            </a:pPr>
            <a:r>
              <a:rPr lang="fr-FR" sz="1600" b="1" dirty="0">
                <a:solidFill>
                  <a:srgbClr val="5E5E5E"/>
                </a:solidFill>
                <a:latin typeface="Helvetica Neue"/>
              </a:rPr>
              <a:t>Un flyer d’information en 4 volets</a:t>
            </a:r>
          </a:p>
        </p:txBody>
      </p:sp>
      <p:sp>
        <p:nvSpPr>
          <p:cNvPr id="25" name="ZoneTexte 14">
            <a:extLst>
              <a:ext uri="{FF2B5EF4-FFF2-40B4-BE49-F238E27FC236}">
                <a16:creationId xmlns="" xmlns:a16="http://schemas.microsoft.com/office/drawing/2014/main" id="{FE255F9A-91E4-430F-89AF-E8BC0972BCF9}"/>
              </a:ext>
            </a:extLst>
          </p:cNvPr>
          <p:cNvSpPr txBox="1"/>
          <p:nvPr>
            <p:custDataLst>
              <p:tags r:id="rId8"/>
            </p:custDataLst>
          </p:nvPr>
        </p:nvSpPr>
        <p:spPr>
          <a:xfrm>
            <a:off x="4921301" y="3038607"/>
            <a:ext cx="3372836" cy="338554"/>
          </a:xfrm>
          <a:prstGeom prst="rect">
            <a:avLst/>
          </a:prstGeom>
          <a:noFill/>
        </p:spPr>
        <p:txBody>
          <a:bodyPr wrap="square" rtlCol="0">
            <a:spAutoFit/>
          </a:bodyPr>
          <a:lstStyle/>
          <a:p>
            <a:pPr marL="285750" indent="-285750">
              <a:buClr>
                <a:srgbClr val="F5CB59"/>
              </a:buClr>
              <a:buFontTx/>
              <a:buChar char="►"/>
            </a:pPr>
            <a:r>
              <a:rPr lang="fr-FR" sz="1600" b="1" dirty="0">
                <a:solidFill>
                  <a:srgbClr val="5E5E5E"/>
                </a:solidFill>
                <a:latin typeface="Helvetica Neue"/>
              </a:rPr>
              <a:t>Un courrier de notification</a:t>
            </a:r>
            <a:endParaRPr lang="fr-FR" sz="1200" dirty="0">
              <a:solidFill>
                <a:srgbClr val="5E5E5E"/>
              </a:solidFill>
              <a:latin typeface="Helvetica Neue"/>
            </a:endParaRPr>
          </a:p>
        </p:txBody>
      </p:sp>
      <p:pic>
        <p:nvPicPr>
          <p:cNvPr id="26" name="Picture 2">
            <a:extLst>
              <a:ext uri="{FF2B5EF4-FFF2-40B4-BE49-F238E27FC236}">
                <a16:creationId xmlns="" xmlns:a16="http://schemas.microsoft.com/office/drawing/2014/main" id="{12E95FD7-6066-47FA-9960-C827309C61E6}"/>
              </a:ext>
            </a:extLst>
          </p:cNvPr>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2956" y="2506972"/>
            <a:ext cx="531636" cy="53163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 xmlns:a16="http://schemas.microsoft.com/office/drawing/2014/main" id="{1E6C8575-A4DF-45D4-9E8D-3B704257F9E7}"/>
              </a:ext>
            </a:extLst>
          </p:cNvPr>
          <p:cNvGrpSpPr/>
          <p:nvPr>
            <p:custDataLst>
              <p:tags r:id="rId10"/>
            </p:custDataLst>
          </p:nvPr>
        </p:nvGrpSpPr>
        <p:grpSpPr>
          <a:xfrm>
            <a:off x="5218853" y="5010797"/>
            <a:ext cx="2814466" cy="864000"/>
            <a:chOff x="526780" y="5405215"/>
            <a:chExt cx="5033164" cy="864000"/>
          </a:xfrm>
        </p:grpSpPr>
        <p:sp>
          <p:nvSpPr>
            <p:cNvPr id="28" name="Rectangle: Rounded Corners 27">
              <a:extLst>
                <a:ext uri="{FF2B5EF4-FFF2-40B4-BE49-F238E27FC236}">
                  <a16:creationId xmlns="" xmlns:a16="http://schemas.microsoft.com/office/drawing/2014/main" id="{3943E2AB-FF78-44C2-B6FC-D35FB76E2215}"/>
                </a:ext>
              </a:extLst>
            </p:cNvPr>
            <p:cNvSpPr/>
            <p:nvPr/>
          </p:nvSpPr>
          <p:spPr>
            <a:xfrm>
              <a:off x="526780" y="5405215"/>
              <a:ext cx="5033164" cy="864000"/>
            </a:xfrm>
            <a:prstGeom prst="roundRect">
              <a:avLst>
                <a:gd name="adj" fmla="val 5092"/>
              </a:avLst>
            </a:prstGeom>
            <a:solidFill>
              <a:srgbClr val="FFFFFF">
                <a:lumMod val="9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9" name="ZoneTexte 14">
              <a:extLst>
                <a:ext uri="{FF2B5EF4-FFF2-40B4-BE49-F238E27FC236}">
                  <a16:creationId xmlns="" xmlns:a16="http://schemas.microsoft.com/office/drawing/2014/main" id="{0B10B252-FF6F-4D58-8D7B-9AEBBBCB91A0}"/>
                </a:ext>
              </a:extLst>
            </p:cNvPr>
            <p:cNvSpPr txBox="1"/>
            <p:nvPr/>
          </p:nvSpPr>
          <p:spPr>
            <a:xfrm>
              <a:off x="633852" y="5416973"/>
              <a:ext cx="485933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D5D5D5">
                      <a:lumMod val="50000"/>
                    </a:srgbClr>
                  </a:solidFill>
                  <a:effectLst/>
                  <a:uLnTx/>
                  <a:uFillTx/>
                  <a:latin typeface="Helvetica Neue"/>
                </a:rPr>
                <a:t>J’ai des enfants mineurs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D5D5D5">
                      <a:lumMod val="50000"/>
                    </a:srgbClr>
                  </a:solidFill>
                  <a:effectLst/>
                  <a:uLnTx/>
                  <a:uFillTx/>
                  <a:latin typeface="Helvetica Neue"/>
                </a:rPr>
                <a:t>Je reçois également un courrier pour chacun de mes enfants contenant leur code provisoire unique.</a:t>
              </a:r>
            </a:p>
          </p:txBody>
        </p:sp>
      </p:grpSp>
      <p:sp>
        <p:nvSpPr>
          <p:cNvPr id="30" name="ZoneTexte 14">
            <a:extLst>
              <a:ext uri="{FF2B5EF4-FFF2-40B4-BE49-F238E27FC236}">
                <a16:creationId xmlns="" xmlns:a16="http://schemas.microsoft.com/office/drawing/2014/main" id="{C99FA72E-BC50-44D5-9279-8C5A17BEA5FD}"/>
              </a:ext>
            </a:extLst>
          </p:cNvPr>
          <p:cNvSpPr txBox="1"/>
          <p:nvPr>
            <p:custDataLst>
              <p:tags r:id="rId11"/>
            </p:custDataLst>
          </p:nvPr>
        </p:nvSpPr>
        <p:spPr>
          <a:xfrm>
            <a:off x="5192997" y="3485015"/>
            <a:ext cx="2717266" cy="1384995"/>
          </a:xfrm>
          <a:prstGeom prst="rect">
            <a:avLst/>
          </a:prstGeom>
          <a:noFill/>
        </p:spPr>
        <p:txBody>
          <a:bodyPr wrap="square" rtlCol="0">
            <a:spAutoFit/>
          </a:bodyPr>
          <a:lstStyle/>
          <a:p>
            <a:pPr algn="just">
              <a:buClr>
                <a:srgbClr val="DF2680"/>
              </a:buClr>
            </a:pPr>
            <a:r>
              <a:rPr lang="fr-FR" sz="1400" dirty="0">
                <a:solidFill>
                  <a:srgbClr val="5E5E5E"/>
                </a:solidFill>
                <a:latin typeface="Helvetica Neue"/>
              </a:rPr>
              <a:t>Il contient le </a:t>
            </a:r>
            <a:r>
              <a:rPr lang="fr-FR" sz="1400" b="1" dirty="0">
                <a:solidFill>
                  <a:srgbClr val="DF2680"/>
                </a:solidFill>
                <a:latin typeface="Helvetica Neue"/>
              </a:rPr>
              <a:t>code provisoire </a:t>
            </a:r>
            <a:r>
              <a:rPr lang="fr-FR" sz="1400" dirty="0">
                <a:solidFill>
                  <a:srgbClr val="5E5E5E"/>
                </a:solidFill>
                <a:latin typeface="Helvetica Neue"/>
              </a:rPr>
              <a:t>nécessaire à l’activation (ou l’opposition) du service Mon espace santé pour chaque membre de la famille (parent &amp; enfants mineurs)</a:t>
            </a:r>
            <a:endParaRPr lang="fr-FR" sz="1200" dirty="0">
              <a:solidFill>
                <a:srgbClr val="5E5E5E"/>
              </a:solidFill>
              <a:latin typeface="Helvetica Neue"/>
            </a:endParaRPr>
          </a:p>
        </p:txBody>
      </p:sp>
      <p:grpSp>
        <p:nvGrpSpPr>
          <p:cNvPr id="31" name="Group 30">
            <a:extLst>
              <a:ext uri="{FF2B5EF4-FFF2-40B4-BE49-F238E27FC236}">
                <a16:creationId xmlns="" xmlns:a16="http://schemas.microsoft.com/office/drawing/2014/main" id="{252F1A9E-AC1F-4389-88F3-2472E7E8611C}"/>
              </a:ext>
            </a:extLst>
          </p:cNvPr>
          <p:cNvGrpSpPr/>
          <p:nvPr>
            <p:custDataLst>
              <p:tags r:id="rId12"/>
            </p:custDataLst>
          </p:nvPr>
        </p:nvGrpSpPr>
        <p:grpSpPr>
          <a:xfrm>
            <a:off x="459510" y="1720055"/>
            <a:ext cx="4709549" cy="641072"/>
            <a:chOff x="472210" y="1720055"/>
            <a:chExt cx="4709549" cy="641072"/>
          </a:xfrm>
        </p:grpSpPr>
        <p:sp>
          <p:nvSpPr>
            <p:cNvPr id="32" name="ZoneTexte 14">
              <a:extLst>
                <a:ext uri="{FF2B5EF4-FFF2-40B4-BE49-F238E27FC236}">
                  <a16:creationId xmlns="" xmlns:a16="http://schemas.microsoft.com/office/drawing/2014/main" id="{CFB1453B-C271-4C19-B2B7-88A2F4E4BE3E}"/>
                </a:ext>
              </a:extLst>
            </p:cNvPr>
            <p:cNvSpPr txBox="1"/>
            <p:nvPr/>
          </p:nvSpPr>
          <p:spPr>
            <a:xfrm>
              <a:off x="1062147" y="1858535"/>
              <a:ext cx="4119612"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5CB59"/>
                  </a:solidFill>
                  <a:effectLst/>
                  <a:uLnTx/>
                  <a:uFillTx/>
                  <a:latin typeface="Helvetica Neue"/>
                </a:rPr>
                <a:t>Notification de l’usager</a:t>
              </a:r>
            </a:p>
          </p:txBody>
        </p:sp>
        <p:sp>
          <p:nvSpPr>
            <p:cNvPr id="33" name="Rectangle: Rounded Corners 32">
              <a:extLst>
                <a:ext uri="{FF2B5EF4-FFF2-40B4-BE49-F238E27FC236}">
                  <a16:creationId xmlns="" xmlns:a16="http://schemas.microsoft.com/office/drawing/2014/main" id="{63236C06-F7BD-467B-B36E-5B24EA47D8D4}"/>
                </a:ext>
              </a:extLst>
            </p:cNvPr>
            <p:cNvSpPr>
              <a:spLocks noChangeAspect="1"/>
            </p:cNvSpPr>
            <p:nvPr/>
          </p:nvSpPr>
          <p:spPr>
            <a:xfrm>
              <a:off x="472210" y="1720055"/>
              <a:ext cx="524348" cy="641072"/>
            </a:xfrm>
            <a:prstGeom prst="roundRect">
              <a:avLst/>
            </a:prstGeom>
            <a:solidFill>
              <a:srgbClr val="FDF4DB"/>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DF4DB"/>
                </a:solidFill>
                <a:effectLst/>
                <a:uLnTx/>
                <a:uFillTx/>
                <a:latin typeface="Helvetica Neue Medium"/>
                <a:ea typeface="Helvetica Neue Medium"/>
                <a:cs typeface="Helvetica Neue Medium"/>
                <a:sym typeface="Helvetica Neue Medium"/>
              </a:endParaRPr>
            </a:p>
          </p:txBody>
        </p:sp>
        <p:sp>
          <p:nvSpPr>
            <p:cNvPr id="34" name="ZoneTexte 14">
              <a:extLst>
                <a:ext uri="{FF2B5EF4-FFF2-40B4-BE49-F238E27FC236}">
                  <a16:creationId xmlns="" xmlns:a16="http://schemas.microsoft.com/office/drawing/2014/main" id="{EC540F6C-758E-441E-AF70-7034A31099E8}"/>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F5CB59"/>
                  </a:solidFill>
                  <a:effectLst/>
                  <a:uLnTx/>
                  <a:uFillTx/>
                  <a:latin typeface="Helvetica Neue"/>
                </a:rPr>
                <a:t>1</a:t>
              </a:r>
            </a:p>
          </p:txBody>
        </p:sp>
      </p:grpSp>
      <p:pic>
        <p:nvPicPr>
          <p:cNvPr id="2" name="Picture 1">
            <a:extLst>
              <a:ext uri="{FF2B5EF4-FFF2-40B4-BE49-F238E27FC236}">
                <a16:creationId xmlns="" xmlns:a16="http://schemas.microsoft.com/office/drawing/2014/main" id="{269DFC79-D783-4529-82E3-880E9157636E}"/>
              </a:ext>
            </a:extLst>
          </p:cNvPr>
          <p:cNvPicPr>
            <a:picLocks noChangeAspect="1"/>
          </p:cNvPicPr>
          <p:nvPr>
            <p:custDataLst>
              <p:tags r:id="rId13"/>
            </p:custDataLst>
          </p:nvPr>
        </p:nvPicPr>
        <p:blipFill>
          <a:blip r:embed="rId18"/>
          <a:stretch>
            <a:fillRect/>
          </a:stretch>
        </p:blipFill>
        <p:spPr>
          <a:xfrm>
            <a:off x="626203" y="3377161"/>
            <a:ext cx="2303545" cy="2303545"/>
          </a:xfrm>
          <a:prstGeom prst="rect">
            <a:avLst/>
          </a:prstGeom>
        </p:spPr>
      </p:pic>
      <p:pic>
        <p:nvPicPr>
          <p:cNvPr id="35" name="Picture 34">
            <a:extLst>
              <a:ext uri="{FF2B5EF4-FFF2-40B4-BE49-F238E27FC236}">
                <a16:creationId xmlns="" xmlns:a16="http://schemas.microsoft.com/office/drawing/2014/main" id="{86073126-E88B-4CD5-AF1A-C86F8B97FFA5}"/>
              </a:ext>
            </a:extLst>
          </p:cNvPr>
          <p:cNvPicPr>
            <a:picLocks noChangeAspect="1"/>
          </p:cNvPicPr>
          <p:nvPr>
            <p:custDataLst>
              <p:tags r:id="rId14"/>
            </p:custDataLst>
          </p:nvPr>
        </p:nvPicPr>
        <p:blipFill>
          <a:blip r:embed="rId19"/>
          <a:stretch>
            <a:fillRect/>
          </a:stretch>
        </p:blipFill>
        <p:spPr>
          <a:xfrm>
            <a:off x="2372830" y="4113896"/>
            <a:ext cx="2223737" cy="2249326"/>
          </a:xfrm>
          <a:prstGeom prst="rect">
            <a:avLst/>
          </a:prstGeom>
        </p:spPr>
      </p:pic>
    </p:spTree>
    <p:extLst>
      <p:ext uri="{BB962C8B-B14F-4D97-AF65-F5344CB8AC3E}">
        <p14:creationId xmlns:p14="http://schemas.microsoft.com/office/powerpoint/2010/main" val="224142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17</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sp>
        <p:nvSpPr>
          <p:cNvPr id="10" name="ZoneTexte 14">
            <a:extLst>
              <a:ext uri="{FF2B5EF4-FFF2-40B4-BE49-F238E27FC236}">
                <a16:creationId xmlns="" xmlns:a16="http://schemas.microsoft.com/office/drawing/2014/main" id="{B94D92AD-E75C-46E9-A085-7409ACD9B903}"/>
              </a:ext>
            </a:extLst>
          </p:cNvPr>
          <p:cNvSpPr txBox="1"/>
          <p:nvPr>
            <p:custDataLst>
              <p:tags r:id="rId3"/>
            </p:custDataLst>
          </p:nvPr>
        </p:nvSpPr>
        <p:spPr>
          <a:xfrm>
            <a:off x="392287" y="2597529"/>
            <a:ext cx="4535313" cy="2462213"/>
          </a:xfrm>
          <a:prstGeom prst="rect">
            <a:avLst/>
          </a:prstGeom>
          <a:noFill/>
        </p:spPr>
        <p:txBody>
          <a:bodyPr wrap="square" rtlCol="0">
            <a:spAutoFit/>
          </a:bodyPr>
          <a:lstStyle/>
          <a:p>
            <a:r>
              <a:rPr lang="fr-FR" sz="1600" dirty="0">
                <a:solidFill>
                  <a:srgbClr val="5E5E5E"/>
                </a:solidFill>
                <a:latin typeface="Helvetica Neue"/>
              </a:rPr>
              <a:t>Je me rends sur monespacesanté.fr.</a:t>
            </a:r>
          </a:p>
          <a:p>
            <a:r>
              <a:rPr lang="fr-FR" sz="1600" dirty="0">
                <a:solidFill>
                  <a:srgbClr val="5E5E5E"/>
                </a:solidFill>
                <a:latin typeface="Helvetica Neue"/>
              </a:rPr>
              <a:t>Pour activer mon profil j’ai besoin de :</a:t>
            </a:r>
          </a:p>
          <a:p>
            <a:pPr marL="285750" indent="-285750">
              <a:buClr>
                <a:srgbClr val="DF2680"/>
              </a:buClr>
              <a:buSzPct val="80000"/>
              <a:buFontTx/>
              <a:buChar char="►"/>
            </a:pPr>
            <a:r>
              <a:rPr lang="fr-FR" sz="1600" dirty="0">
                <a:solidFill>
                  <a:srgbClr val="5E5E5E"/>
                </a:solidFill>
                <a:latin typeface="Helvetica Neue"/>
              </a:rPr>
              <a:t>Mon code provisoire*</a:t>
            </a:r>
          </a:p>
          <a:p>
            <a:pPr marL="285750" indent="-285750">
              <a:buClr>
                <a:srgbClr val="DF2680"/>
              </a:buClr>
              <a:buSzPct val="80000"/>
              <a:buFontTx/>
              <a:buChar char="►"/>
            </a:pPr>
            <a:r>
              <a:rPr lang="fr-FR" sz="1600" dirty="0">
                <a:solidFill>
                  <a:srgbClr val="5E5E5E"/>
                </a:solidFill>
                <a:latin typeface="Helvetica Neue"/>
              </a:rPr>
              <a:t>Ma carte Vitale</a:t>
            </a:r>
          </a:p>
          <a:p>
            <a:pPr marL="285750" indent="-285750">
              <a:buClr>
                <a:srgbClr val="DF2680"/>
              </a:buClr>
              <a:buSzPct val="80000"/>
              <a:buFontTx/>
              <a:buChar char="►"/>
            </a:pPr>
            <a:r>
              <a:rPr lang="fr-FR" sz="1600" dirty="0">
                <a:solidFill>
                  <a:srgbClr val="5E5E5E"/>
                </a:solidFill>
                <a:latin typeface="Helvetica Neue"/>
              </a:rPr>
              <a:t>5 minutes</a:t>
            </a:r>
          </a:p>
          <a:p>
            <a:endParaRPr lang="fr-FR" sz="1600" dirty="0">
              <a:solidFill>
                <a:srgbClr val="5E5E5E"/>
              </a:solidFill>
              <a:latin typeface="Helvetica Neue"/>
            </a:endParaRPr>
          </a:p>
          <a:p>
            <a:endParaRPr lang="fr-FR" sz="1600" dirty="0">
              <a:solidFill>
                <a:srgbClr val="5E5E5E"/>
              </a:solidFill>
              <a:latin typeface="Helvetica Neue"/>
            </a:endParaRPr>
          </a:p>
          <a:p>
            <a:pPr algn="just"/>
            <a:r>
              <a:rPr lang="fr-FR" sz="1400" i="1" dirty="0">
                <a:solidFill>
                  <a:srgbClr val="5E5E5E"/>
                </a:solidFill>
                <a:latin typeface="Helvetica Neue"/>
              </a:rPr>
              <a:t>*En cas d’oubli ou de perte de son code, il est possible de demander la génération d’un nouveau code. Il sera envoyé par mail ou par SMS.</a:t>
            </a:r>
          </a:p>
        </p:txBody>
      </p:sp>
      <p:grpSp>
        <p:nvGrpSpPr>
          <p:cNvPr id="11" name="Group 10">
            <a:extLst>
              <a:ext uri="{FF2B5EF4-FFF2-40B4-BE49-F238E27FC236}">
                <a16:creationId xmlns="" xmlns:a16="http://schemas.microsoft.com/office/drawing/2014/main" id="{16B2A6BC-A35D-4FF2-AA61-3C0723999584}"/>
              </a:ext>
            </a:extLst>
          </p:cNvPr>
          <p:cNvGrpSpPr/>
          <p:nvPr>
            <p:custDataLst>
              <p:tags r:id="rId4"/>
            </p:custDataLst>
          </p:nvPr>
        </p:nvGrpSpPr>
        <p:grpSpPr>
          <a:xfrm>
            <a:off x="459510" y="1752591"/>
            <a:ext cx="4709549" cy="576000"/>
            <a:chOff x="472210" y="1752591"/>
            <a:chExt cx="4709549" cy="576000"/>
          </a:xfrm>
        </p:grpSpPr>
        <p:sp>
          <p:nvSpPr>
            <p:cNvPr id="12" name="ZoneTexte 14">
              <a:extLst>
                <a:ext uri="{FF2B5EF4-FFF2-40B4-BE49-F238E27FC236}">
                  <a16:creationId xmlns="" xmlns:a16="http://schemas.microsoft.com/office/drawing/2014/main" id="{75D9D858-FC84-426B-BEB0-257FF31B7E94}"/>
                </a:ext>
              </a:extLst>
            </p:cNvPr>
            <p:cNvSpPr txBox="1"/>
            <p:nvPr/>
          </p:nvSpPr>
          <p:spPr>
            <a:xfrm>
              <a:off x="1062147" y="1858535"/>
              <a:ext cx="4119612"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DF2680"/>
                  </a:solidFill>
                  <a:effectLst/>
                  <a:uLnTx/>
                  <a:uFillTx/>
                  <a:latin typeface="Helvetica Neue"/>
                </a:rPr>
                <a:t>Création du compte</a:t>
              </a:r>
            </a:p>
          </p:txBody>
        </p:sp>
        <p:sp>
          <p:nvSpPr>
            <p:cNvPr id="13" name="Rectangle: Rounded Corners 12">
              <a:extLst>
                <a:ext uri="{FF2B5EF4-FFF2-40B4-BE49-F238E27FC236}">
                  <a16:creationId xmlns="" xmlns:a16="http://schemas.microsoft.com/office/drawing/2014/main" id="{7F86C3A0-31BD-4C7D-B0A4-536802ADD03F}"/>
                </a:ext>
              </a:extLst>
            </p:cNvPr>
            <p:cNvSpPr>
              <a:spLocks noChangeAspect="1"/>
            </p:cNvSpPr>
            <p:nvPr/>
          </p:nvSpPr>
          <p:spPr>
            <a:xfrm>
              <a:off x="472210" y="1752591"/>
              <a:ext cx="524348" cy="576000"/>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ZoneTexte 14">
              <a:extLst>
                <a:ext uri="{FF2B5EF4-FFF2-40B4-BE49-F238E27FC236}">
                  <a16:creationId xmlns="" xmlns:a16="http://schemas.microsoft.com/office/drawing/2014/main" id="{E756D2F8-7856-4D3E-8090-8B3A5C9E107C}"/>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DF2680"/>
                  </a:solidFill>
                  <a:effectLst/>
                  <a:uLnTx/>
                  <a:uFillTx/>
                  <a:latin typeface="Helvetica Neue"/>
                </a:rPr>
                <a:t>2</a:t>
              </a:r>
            </a:p>
          </p:txBody>
        </p:sp>
      </p:grpSp>
      <p:pic>
        <p:nvPicPr>
          <p:cNvPr id="15" name="Image 2">
            <a:extLst>
              <a:ext uri="{FF2B5EF4-FFF2-40B4-BE49-F238E27FC236}">
                <a16:creationId xmlns="" xmlns:a16="http://schemas.microsoft.com/office/drawing/2014/main" id="{583CB8A7-D259-425E-A7B4-AF6C16976C2D}"/>
              </a:ext>
            </a:extLst>
          </p:cNvPr>
          <p:cNvPicPr>
            <a:picLocks noChangeAspect="1"/>
          </p:cNvPicPr>
          <p:nvPr>
            <p:custDataLst>
              <p:tags r:id="rId5"/>
            </p:custDataLst>
          </p:nvPr>
        </p:nvPicPr>
        <p:blipFill>
          <a:blip r:embed="rId8"/>
          <a:stretch>
            <a:fillRect/>
          </a:stretch>
        </p:blipFill>
        <p:spPr>
          <a:xfrm>
            <a:off x="5169059" y="1858535"/>
            <a:ext cx="6425945" cy="3895302"/>
          </a:xfrm>
          <a:prstGeom prst="rect">
            <a:avLst/>
          </a:prstGeom>
        </p:spPr>
      </p:pic>
      <p:cxnSp>
        <p:nvCxnSpPr>
          <p:cNvPr id="16" name="Straight Arrow Connector 15">
            <a:extLst>
              <a:ext uri="{FF2B5EF4-FFF2-40B4-BE49-F238E27FC236}">
                <a16:creationId xmlns="" xmlns:a16="http://schemas.microsoft.com/office/drawing/2014/main" id="{6AC5CAAC-18DF-4004-A7D8-26FBBF373B9B}"/>
              </a:ext>
            </a:extLst>
          </p:cNvPr>
          <p:cNvCxnSpPr>
            <a:cxnSpLocks/>
          </p:cNvCxnSpPr>
          <p:nvPr>
            <p:custDataLst>
              <p:tags r:id="rId6"/>
            </p:custDataLst>
          </p:nvPr>
        </p:nvCxnSpPr>
        <p:spPr>
          <a:xfrm flipV="1">
            <a:off x="4927600" y="3215801"/>
            <a:ext cx="1016000" cy="1711799"/>
          </a:xfrm>
          <a:prstGeom prst="straightConnector1">
            <a:avLst/>
          </a:prstGeom>
          <a:noFill/>
          <a:ln w="952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0380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18</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sp>
        <p:nvSpPr>
          <p:cNvPr id="10" name="ZoneTexte 14">
            <a:extLst>
              <a:ext uri="{FF2B5EF4-FFF2-40B4-BE49-F238E27FC236}">
                <a16:creationId xmlns="" xmlns:a16="http://schemas.microsoft.com/office/drawing/2014/main" id="{711EB09C-F7EE-4EA8-86BA-32841F2DA6A5}"/>
              </a:ext>
            </a:extLst>
          </p:cNvPr>
          <p:cNvSpPr txBox="1"/>
          <p:nvPr>
            <p:custDataLst>
              <p:tags r:id="rId3"/>
            </p:custDataLst>
          </p:nvPr>
        </p:nvSpPr>
        <p:spPr>
          <a:xfrm>
            <a:off x="392287" y="2419729"/>
            <a:ext cx="4281313" cy="3385542"/>
          </a:xfrm>
          <a:prstGeom prst="rect">
            <a:avLst/>
          </a:prstGeom>
          <a:noFill/>
        </p:spPr>
        <p:txBody>
          <a:bodyPr wrap="square" rtlCol="0">
            <a:spAutoFit/>
          </a:bodyPr>
          <a:lstStyle/>
          <a:p>
            <a:pPr algn="just"/>
            <a:r>
              <a:rPr lang="fr-FR" sz="1600" dirty="0">
                <a:solidFill>
                  <a:srgbClr val="5E5E5E"/>
                </a:solidFill>
                <a:latin typeface="Helvetica Neue"/>
              </a:rPr>
              <a:t>Le parcours d’enrôlement peut alors commencer.</a:t>
            </a:r>
          </a:p>
          <a:p>
            <a:pPr algn="just"/>
            <a:endParaRPr lang="fr-FR" sz="1600" dirty="0">
              <a:solidFill>
                <a:srgbClr val="5E5E5E"/>
              </a:solidFill>
              <a:latin typeface="Helvetica Neue"/>
            </a:endParaRPr>
          </a:p>
          <a:p>
            <a:pPr algn="just"/>
            <a:r>
              <a:rPr lang="fr-FR" sz="1600" dirty="0">
                <a:solidFill>
                  <a:srgbClr val="5E5E5E"/>
                </a:solidFill>
                <a:latin typeface="Helvetica Neue"/>
              </a:rPr>
              <a:t>J’ai le choix : je peux </a:t>
            </a:r>
            <a:r>
              <a:rPr lang="fr-FR" sz="1600" b="1" dirty="0">
                <a:solidFill>
                  <a:srgbClr val="5E5E5E"/>
                </a:solidFill>
                <a:latin typeface="Helvetica Neue"/>
              </a:rPr>
              <a:t>activer</a:t>
            </a:r>
            <a:r>
              <a:rPr lang="fr-FR" sz="1600" dirty="0">
                <a:solidFill>
                  <a:srgbClr val="5E5E5E"/>
                </a:solidFill>
                <a:latin typeface="Helvetica Neue"/>
              </a:rPr>
              <a:t> ou </a:t>
            </a:r>
            <a:r>
              <a:rPr lang="fr-FR" sz="1600" b="1" dirty="0">
                <a:solidFill>
                  <a:srgbClr val="5E5E5E"/>
                </a:solidFill>
                <a:latin typeface="Helvetica Neue"/>
              </a:rPr>
              <a:t>m’opposer</a:t>
            </a:r>
            <a:r>
              <a:rPr lang="fr-FR" sz="1600" dirty="0">
                <a:solidFill>
                  <a:srgbClr val="5E5E5E"/>
                </a:solidFill>
                <a:latin typeface="Helvetica Neue"/>
              </a:rPr>
              <a:t> à Mon espace santé !</a:t>
            </a:r>
          </a:p>
          <a:p>
            <a:pPr algn="just"/>
            <a:endParaRPr lang="fr-FR" sz="1600" dirty="0">
              <a:solidFill>
                <a:srgbClr val="5E5E5E"/>
              </a:solidFill>
              <a:latin typeface="Helvetica Neue"/>
            </a:endParaRPr>
          </a:p>
          <a:p>
            <a:pPr algn="just"/>
            <a:r>
              <a:rPr lang="fr-FR" sz="1600" dirty="0">
                <a:solidFill>
                  <a:srgbClr val="5E5E5E"/>
                </a:solidFill>
                <a:latin typeface="Helvetica Neue"/>
              </a:rPr>
              <a:t>En cas d’opposition, je peux revenir à tout moment sur ma décision en me connectant sur monespacesanté.fr</a:t>
            </a:r>
          </a:p>
          <a:p>
            <a:pPr algn="just"/>
            <a:endParaRPr lang="fr-FR" sz="1600" dirty="0">
              <a:solidFill>
                <a:srgbClr val="5E5E5E"/>
              </a:solidFill>
              <a:latin typeface="Helvetica Neue"/>
            </a:endParaRPr>
          </a:p>
          <a:p>
            <a:pPr algn="just"/>
            <a:r>
              <a:rPr lang="fr-FR" sz="1600" dirty="0">
                <a:solidFill>
                  <a:srgbClr val="5E5E5E"/>
                </a:solidFill>
                <a:latin typeface="Helvetica Neue"/>
              </a:rPr>
              <a:t>Inversement, si j’ai activé mon espace santé et que je change d’avis, je peux peut demander sa fermeture. </a:t>
            </a:r>
          </a:p>
        </p:txBody>
      </p:sp>
      <p:grpSp>
        <p:nvGrpSpPr>
          <p:cNvPr id="11" name="Group 10">
            <a:extLst>
              <a:ext uri="{FF2B5EF4-FFF2-40B4-BE49-F238E27FC236}">
                <a16:creationId xmlns="" xmlns:a16="http://schemas.microsoft.com/office/drawing/2014/main" id="{4F87998A-041C-41F9-B9FE-744AEF00609C}"/>
              </a:ext>
            </a:extLst>
          </p:cNvPr>
          <p:cNvGrpSpPr/>
          <p:nvPr>
            <p:custDataLst>
              <p:tags r:id="rId4"/>
            </p:custDataLst>
          </p:nvPr>
        </p:nvGrpSpPr>
        <p:grpSpPr>
          <a:xfrm>
            <a:off x="459510" y="1752591"/>
            <a:ext cx="4709549" cy="576000"/>
            <a:chOff x="472210" y="1752591"/>
            <a:chExt cx="4709549" cy="576000"/>
          </a:xfrm>
        </p:grpSpPr>
        <p:sp>
          <p:nvSpPr>
            <p:cNvPr id="12" name="ZoneTexte 14">
              <a:extLst>
                <a:ext uri="{FF2B5EF4-FFF2-40B4-BE49-F238E27FC236}">
                  <a16:creationId xmlns="" xmlns:a16="http://schemas.microsoft.com/office/drawing/2014/main" id="{AA8613CF-E654-4B1F-90C0-851444085636}"/>
                </a:ext>
              </a:extLst>
            </p:cNvPr>
            <p:cNvSpPr txBox="1"/>
            <p:nvPr/>
          </p:nvSpPr>
          <p:spPr>
            <a:xfrm>
              <a:off x="1062147" y="1858535"/>
              <a:ext cx="4119612"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DF2680"/>
                  </a:solidFill>
                  <a:effectLst/>
                  <a:uLnTx/>
                  <a:uFillTx/>
                  <a:latin typeface="Helvetica Neue"/>
                </a:rPr>
                <a:t>Création du compte</a:t>
              </a:r>
            </a:p>
          </p:txBody>
        </p:sp>
        <p:sp>
          <p:nvSpPr>
            <p:cNvPr id="13" name="Rectangle: Rounded Corners 12">
              <a:extLst>
                <a:ext uri="{FF2B5EF4-FFF2-40B4-BE49-F238E27FC236}">
                  <a16:creationId xmlns="" xmlns:a16="http://schemas.microsoft.com/office/drawing/2014/main" id="{044665B7-BBFE-488D-8D2F-DCA0749A1EDD}"/>
                </a:ext>
              </a:extLst>
            </p:cNvPr>
            <p:cNvSpPr>
              <a:spLocks noChangeAspect="1"/>
            </p:cNvSpPr>
            <p:nvPr/>
          </p:nvSpPr>
          <p:spPr>
            <a:xfrm>
              <a:off x="472210" y="1752591"/>
              <a:ext cx="524348" cy="576000"/>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ZoneTexte 14">
              <a:extLst>
                <a:ext uri="{FF2B5EF4-FFF2-40B4-BE49-F238E27FC236}">
                  <a16:creationId xmlns="" xmlns:a16="http://schemas.microsoft.com/office/drawing/2014/main" id="{1E1054D2-2540-47E2-97BB-B1E98DAAC49D}"/>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DF2680"/>
                  </a:solidFill>
                  <a:effectLst/>
                  <a:uLnTx/>
                  <a:uFillTx/>
                  <a:latin typeface="Helvetica Neue"/>
                </a:rPr>
                <a:t>2</a:t>
              </a:r>
            </a:p>
          </p:txBody>
        </p:sp>
      </p:grpSp>
      <p:pic>
        <p:nvPicPr>
          <p:cNvPr id="15" name="Image 6">
            <a:extLst>
              <a:ext uri="{FF2B5EF4-FFF2-40B4-BE49-F238E27FC236}">
                <a16:creationId xmlns="" xmlns:a16="http://schemas.microsoft.com/office/drawing/2014/main" id="{A4EBCDD9-253D-4A75-A1B6-E5DA19B8858A}"/>
              </a:ext>
            </a:extLst>
          </p:cNvPr>
          <p:cNvPicPr>
            <a:picLocks noChangeAspect="1"/>
          </p:cNvPicPr>
          <p:nvPr>
            <p:custDataLst>
              <p:tags r:id="rId5"/>
            </p:custDataLst>
          </p:nvPr>
        </p:nvPicPr>
        <p:blipFill>
          <a:blip r:embed="rId7"/>
          <a:stretch>
            <a:fillRect/>
          </a:stretch>
        </p:blipFill>
        <p:spPr>
          <a:xfrm>
            <a:off x="4958182" y="1766203"/>
            <a:ext cx="6707552" cy="4342430"/>
          </a:xfrm>
          <a:prstGeom prst="rect">
            <a:avLst/>
          </a:prstGeom>
        </p:spPr>
      </p:pic>
    </p:spTree>
    <p:extLst>
      <p:ext uri="{BB962C8B-B14F-4D97-AF65-F5344CB8AC3E}">
        <p14:creationId xmlns:p14="http://schemas.microsoft.com/office/powerpoint/2010/main" val="331531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19</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pic>
        <p:nvPicPr>
          <p:cNvPr id="12" name="Picture 11">
            <a:extLst>
              <a:ext uri="{FF2B5EF4-FFF2-40B4-BE49-F238E27FC236}">
                <a16:creationId xmlns="" xmlns:a16="http://schemas.microsoft.com/office/drawing/2014/main" id="{6C3DC811-BEA4-402F-BE6F-04B4D59597D7}"/>
              </a:ext>
            </a:extLst>
          </p:cNvPr>
          <p:cNvPicPr>
            <a:picLocks noChangeAspect="1"/>
          </p:cNvPicPr>
          <p:nvPr>
            <p:custDataLst>
              <p:tags r:id="rId3"/>
            </p:custDataLst>
          </p:nvPr>
        </p:nvPicPr>
        <p:blipFill>
          <a:blip r:embed="rId8"/>
          <a:stretch>
            <a:fillRect/>
          </a:stretch>
        </p:blipFill>
        <p:spPr>
          <a:xfrm>
            <a:off x="4867341" y="1903949"/>
            <a:ext cx="6887679" cy="4302117"/>
          </a:xfrm>
          <a:prstGeom prst="rect">
            <a:avLst/>
          </a:prstGeom>
        </p:spPr>
      </p:pic>
      <p:sp>
        <p:nvSpPr>
          <p:cNvPr id="13" name="ZoneTexte 14">
            <a:extLst>
              <a:ext uri="{FF2B5EF4-FFF2-40B4-BE49-F238E27FC236}">
                <a16:creationId xmlns="" xmlns:a16="http://schemas.microsoft.com/office/drawing/2014/main" id="{FADE3CF5-CE14-4954-95C0-11799CED38AF}"/>
              </a:ext>
            </a:extLst>
          </p:cNvPr>
          <p:cNvSpPr txBox="1"/>
          <p:nvPr>
            <p:custDataLst>
              <p:tags r:id="rId4"/>
            </p:custDataLst>
          </p:nvPr>
        </p:nvSpPr>
        <p:spPr>
          <a:xfrm>
            <a:off x="392288" y="2419729"/>
            <a:ext cx="4119612" cy="2308324"/>
          </a:xfrm>
          <a:prstGeom prst="rect">
            <a:avLst/>
          </a:prstGeom>
          <a:noFill/>
        </p:spPr>
        <p:txBody>
          <a:bodyPr wrap="square" rtlCol="0">
            <a:spAutoFit/>
          </a:bodyPr>
          <a:lstStyle/>
          <a:p>
            <a:pPr algn="just"/>
            <a:r>
              <a:rPr lang="fr-FR" sz="1600" dirty="0">
                <a:solidFill>
                  <a:srgbClr val="5E5E5E"/>
                </a:solidFill>
                <a:latin typeface="Helvetica Neue"/>
              </a:rPr>
              <a:t>En cliquant sur « j’active Mon espace santé », je suis invité à : </a:t>
            </a:r>
          </a:p>
          <a:p>
            <a:pPr marL="285750" indent="-285750">
              <a:buClr>
                <a:srgbClr val="DF2680"/>
              </a:buClr>
              <a:buSzPct val="80000"/>
              <a:buFontTx/>
              <a:buChar char="►"/>
            </a:pPr>
            <a:r>
              <a:rPr lang="fr-FR" sz="1600" dirty="0">
                <a:solidFill>
                  <a:srgbClr val="5E5E5E"/>
                </a:solidFill>
                <a:latin typeface="Helvetica Neue"/>
              </a:rPr>
              <a:t>Vérifier mes coordonnées de contact (et les modifier si elles sont incorrectes) </a:t>
            </a:r>
          </a:p>
          <a:p>
            <a:pPr marL="285750" indent="-285750">
              <a:buClr>
                <a:srgbClr val="DF2680"/>
              </a:buClr>
              <a:buSzPct val="80000"/>
              <a:buFontTx/>
              <a:buChar char="►"/>
            </a:pPr>
            <a:r>
              <a:rPr lang="fr-FR" sz="1600" dirty="0">
                <a:solidFill>
                  <a:srgbClr val="5E5E5E"/>
                </a:solidFill>
                <a:latin typeface="Helvetica Neue"/>
              </a:rPr>
              <a:t>Choisir mon identifiant et mot de passe pour me connecter à mon compte.</a:t>
            </a:r>
          </a:p>
          <a:p>
            <a:pPr marL="285750" indent="-285750" algn="just">
              <a:buFontTx/>
              <a:buChar char="-"/>
            </a:pPr>
            <a:endParaRPr lang="fr-FR" sz="1600" dirty="0">
              <a:solidFill>
                <a:srgbClr val="5E5E5E"/>
              </a:solidFill>
              <a:latin typeface="Helvetica Neue"/>
            </a:endParaRPr>
          </a:p>
          <a:p>
            <a:pPr algn="just"/>
            <a:r>
              <a:rPr lang="fr-FR" sz="1600" dirty="0">
                <a:solidFill>
                  <a:srgbClr val="5E5E5E"/>
                </a:solidFill>
                <a:latin typeface="Helvetica Neue"/>
              </a:rPr>
              <a:t>Une fois ces éléments validés, le compte est alors activé.</a:t>
            </a:r>
          </a:p>
        </p:txBody>
      </p:sp>
      <p:grpSp>
        <p:nvGrpSpPr>
          <p:cNvPr id="14" name="Group 13">
            <a:extLst>
              <a:ext uri="{FF2B5EF4-FFF2-40B4-BE49-F238E27FC236}">
                <a16:creationId xmlns="" xmlns:a16="http://schemas.microsoft.com/office/drawing/2014/main" id="{5EF30DDF-9938-4D1D-A64B-E1D21654E40C}"/>
              </a:ext>
            </a:extLst>
          </p:cNvPr>
          <p:cNvGrpSpPr/>
          <p:nvPr>
            <p:custDataLst>
              <p:tags r:id="rId5"/>
            </p:custDataLst>
          </p:nvPr>
        </p:nvGrpSpPr>
        <p:grpSpPr>
          <a:xfrm>
            <a:off x="459510" y="1752591"/>
            <a:ext cx="4709549" cy="576000"/>
            <a:chOff x="472210" y="1752591"/>
            <a:chExt cx="4709549" cy="576000"/>
          </a:xfrm>
        </p:grpSpPr>
        <p:sp>
          <p:nvSpPr>
            <p:cNvPr id="15" name="ZoneTexte 14">
              <a:extLst>
                <a:ext uri="{FF2B5EF4-FFF2-40B4-BE49-F238E27FC236}">
                  <a16:creationId xmlns="" xmlns:a16="http://schemas.microsoft.com/office/drawing/2014/main" id="{C8D53302-80B7-4420-AD36-E5545703D0EF}"/>
                </a:ext>
              </a:extLst>
            </p:cNvPr>
            <p:cNvSpPr txBox="1"/>
            <p:nvPr/>
          </p:nvSpPr>
          <p:spPr>
            <a:xfrm>
              <a:off x="1062147" y="1858535"/>
              <a:ext cx="4119612"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DF2680"/>
                  </a:solidFill>
                  <a:effectLst/>
                  <a:uLnTx/>
                  <a:uFillTx/>
                  <a:latin typeface="Helvetica Neue"/>
                </a:rPr>
                <a:t>Création du compte</a:t>
              </a:r>
            </a:p>
          </p:txBody>
        </p:sp>
        <p:sp>
          <p:nvSpPr>
            <p:cNvPr id="16" name="Rectangle: Rounded Corners 15">
              <a:extLst>
                <a:ext uri="{FF2B5EF4-FFF2-40B4-BE49-F238E27FC236}">
                  <a16:creationId xmlns="" xmlns:a16="http://schemas.microsoft.com/office/drawing/2014/main" id="{774E5A59-9CBF-421F-AE85-E9974058682F}"/>
                </a:ext>
              </a:extLst>
            </p:cNvPr>
            <p:cNvSpPr>
              <a:spLocks noChangeAspect="1"/>
            </p:cNvSpPr>
            <p:nvPr/>
          </p:nvSpPr>
          <p:spPr>
            <a:xfrm>
              <a:off x="472210" y="1752591"/>
              <a:ext cx="524348" cy="576000"/>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7" name="ZoneTexte 14">
              <a:extLst>
                <a:ext uri="{FF2B5EF4-FFF2-40B4-BE49-F238E27FC236}">
                  <a16:creationId xmlns="" xmlns:a16="http://schemas.microsoft.com/office/drawing/2014/main" id="{1660DB88-73E8-40DC-BD83-F851AE32DCA5}"/>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DF2680"/>
                  </a:solidFill>
                  <a:effectLst/>
                  <a:uLnTx/>
                  <a:uFillTx/>
                  <a:latin typeface="Helvetica Neue"/>
                </a:rPr>
                <a:t>2</a:t>
              </a:r>
            </a:p>
          </p:txBody>
        </p:sp>
      </p:grpSp>
      <p:sp>
        <p:nvSpPr>
          <p:cNvPr id="18" name="ZoneTexte 14">
            <a:extLst>
              <a:ext uri="{FF2B5EF4-FFF2-40B4-BE49-F238E27FC236}">
                <a16:creationId xmlns="" xmlns:a16="http://schemas.microsoft.com/office/drawing/2014/main" id="{1680AB29-3C93-452E-A61D-11777ADC5C8F}"/>
              </a:ext>
            </a:extLst>
          </p:cNvPr>
          <p:cNvSpPr txBox="1"/>
          <p:nvPr>
            <p:custDataLst>
              <p:tags r:id="rId6"/>
            </p:custDataLst>
          </p:nvPr>
        </p:nvSpPr>
        <p:spPr>
          <a:xfrm>
            <a:off x="392288" y="4994289"/>
            <a:ext cx="4119612" cy="1169551"/>
          </a:xfrm>
          <a:prstGeom prst="rect">
            <a:avLst/>
          </a:prstGeom>
          <a:noFill/>
        </p:spPr>
        <p:txBody>
          <a:bodyPr wrap="square" rtlCol="0">
            <a:spAutoFit/>
          </a:bodyPr>
          <a:lstStyle/>
          <a:p>
            <a:pPr algn="just"/>
            <a:r>
              <a:rPr lang="fr-FR" sz="1400" i="1" dirty="0">
                <a:solidFill>
                  <a:srgbClr val="5E5E5E"/>
                </a:solidFill>
                <a:latin typeface="Helvetica Neue"/>
              </a:rPr>
              <a:t>En cas d’opposition, je peux télécharger une attestation d’opposition au service Mon espace santé. Je peux revenir à tout moment sur ma décision en me connectant sur monespacesanté.fr </a:t>
            </a:r>
          </a:p>
        </p:txBody>
      </p:sp>
    </p:spTree>
    <p:extLst>
      <p:ext uri="{BB962C8B-B14F-4D97-AF65-F5344CB8AC3E}">
        <p14:creationId xmlns:p14="http://schemas.microsoft.com/office/powerpoint/2010/main" val="134623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01</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Introduction</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2</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161097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20</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sp>
        <p:nvSpPr>
          <p:cNvPr id="12" name="ZoneTexte 14">
            <a:extLst>
              <a:ext uri="{FF2B5EF4-FFF2-40B4-BE49-F238E27FC236}">
                <a16:creationId xmlns="" xmlns:a16="http://schemas.microsoft.com/office/drawing/2014/main" id="{A1C7AD69-08A9-44D1-B718-28C25F2C2E41}"/>
              </a:ext>
            </a:extLst>
          </p:cNvPr>
          <p:cNvSpPr txBox="1"/>
          <p:nvPr>
            <p:custDataLst>
              <p:tags r:id="rId3"/>
            </p:custDataLst>
          </p:nvPr>
        </p:nvSpPr>
        <p:spPr>
          <a:xfrm>
            <a:off x="392288" y="2419729"/>
            <a:ext cx="4119612" cy="830997"/>
          </a:xfrm>
          <a:prstGeom prst="rect">
            <a:avLst/>
          </a:prstGeom>
          <a:noFill/>
        </p:spPr>
        <p:txBody>
          <a:bodyPr wrap="square" rtlCol="0">
            <a:spAutoFit/>
          </a:bodyPr>
          <a:lstStyle/>
          <a:p>
            <a:pPr algn="just"/>
            <a:r>
              <a:rPr lang="fr-FR" sz="1600" dirty="0">
                <a:solidFill>
                  <a:srgbClr val="5E5E5E"/>
                </a:solidFill>
                <a:latin typeface="Helvetica Neue"/>
              </a:rPr>
              <a:t>Une fois mon compte activé, je suis invité à renseigner mes premières informations sur mon profil pour me familiariser avec l’outil. </a:t>
            </a:r>
          </a:p>
        </p:txBody>
      </p:sp>
      <p:grpSp>
        <p:nvGrpSpPr>
          <p:cNvPr id="13" name="Group 12">
            <a:extLst>
              <a:ext uri="{FF2B5EF4-FFF2-40B4-BE49-F238E27FC236}">
                <a16:creationId xmlns="" xmlns:a16="http://schemas.microsoft.com/office/drawing/2014/main" id="{03916DC1-82E1-4679-8B7B-7E9176D23CEC}"/>
              </a:ext>
            </a:extLst>
          </p:cNvPr>
          <p:cNvGrpSpPr/>
          <p:nvPr>
            <p:custDataLst>
              <p:tags r:id="rId4"/>
            </p:custDataLst>
          </p:nvPr>
        </p:nvGrpSpPr>
        <p:grpSpPr>
          <a:xfrm>
            <a:off x="459510" y="1752591"/>
            <a:ext cx="9827489" cy="576000"/>
            <a:chOff x="472210" y="1752591"/>
            <a:chExt cx="9827489" cy="576000"/>
          </a:xfrm>
        </p:grpSpPr>
        <p:sp>
          <p:nvSpPr>
            <p:cNvPr id="14" name="ZoneTexte 14">
              <a:extLst>
                <a:ext uri="{FF2B5EF4-FFF2-40B4-BE49-F238E27FC236}">
                  <a16:creationId xmlns="" xmlns:a16="http://schemas.microsoft.com/office/drawing/2014/main" id="{447ECD61-5C4B-431A-A3AD-67D0216ED534}"/>
                </a:ext>
              </a:extLst>
            </p:cNvPr>
            <p:cNvSpPr txBox="1"/>
            <p:nvPr/>
          </p:nvSpPr>
          <p:spPr>
            <a:xfrm>
              <a:off x="1062146" y="1858535"/>
              <a:ext cx="9237553"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B48A2"/>
                  </a:solidFill>
                  <a:effectLst/>
                  <a:uLnTx/>
                  <a:uFillTx/>
                  <a:latin typeface="Helvetica Neue"/>
                </a:rPr>
                <a:t>Découverte de Mon espace santé et enrichissement du profil médical</a:t>
              </a:r>
            </a:p>
          </p:txBody>
        </p:sp>
        <p:sp>
          <p:nvSpPr>
            <p:cNvPr id="15" name="Rectangle: Rounded Corners 14">
              <a:extLst>
                <a:ext uri="{FF2B5EF4-FFF2-40B4-BE49-F238E27FC236}">
                  <a16:creationId xmlns="" xmlns:a16="http://schemas.microsoft.com/office/drawing/2014/main" id="{22805241-C3A8-45ED-9E62-B71030A85236}"/>
                </a:ext>
              </a:extLst>
            </p:cNvPr>
            <p:cNvSpPr>
              <a:spLocks noChangeAspect="1"/>
            </p:cNvSpPr>
            <p:nvPr/>
          </p:nvSpPr>
          <p:spPr>
            <a:xfrm>
              <a:off x="472210" y="1752591"/>
              <a:ext cx="524348" cy="576000"/>
            </a:xfrm>
            <a:prstGeom prst="roundRect">
              <a:avLst/>
            </a:prstGeom>
            <a:solidFill>
              <a:srgbClr val="0B48A2">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ZoneTexte 14">
              <a:extLst>
                <a:ext uri="{FF2B5EF4-FFF2-40B4-BE49-F238E27FC236}">
                  <a16:creationId xmlns="" xmlns:a16="http://schemas.microsoft.com/office/drawing/2014/main" id="{9CD2F72E-EAD1-48A6-9011-D9DE2DA36E10}"/>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B48A2"/>
                  </a:solidFill>
                  <a:effectLst/>
                  <a:uLnTx/>
                  <a:uFillTx/>
                  <a:latin typeface="Helvetica Neue"/>
                </a:rPr>
                <a:t>3</a:t>
              </a:r>
            </a:p>
          </p:txBody>
        </p:sp>
      </p:grpSp>
      <p:pic>
        <p:nvPicPr>
          <p:cNvPr id="17" name="Picture 16">
            <a:extLst>
              <a:ext uri="{FF2B5EF4-FFF2-40B4-BE49-F238E27FC236}">
                <a16:creationId xmlns="" xmlns:a16="http://schemas.microsoft.com/office/drawing/2014/main" id="{46DA5DF7-44AB-4513-948E-1788C8D6BC49}"/>
              </a:ext>
            </a:extLst>
          </p:cNvPr>
          <p:cNvPicPr>
            <a:picLocks noChangeAspect="1"/>
          </p:cNvPicPr>
          <p:nvPr>
            <p:custDataLst>
              <p:tags r:id="rId5"/>
            </p:custDataLst>
          </p:nvPr>
        </p:nvPicPr>
        <p:blipFill>
          <a:blip r:embed="rId8"/>
          <a:stretch>
            <a:fillRect/>
          </a:stretch>
        </p:blipFill>
        <p:spPr>
          <a:xfrm>
            <a:off x="5390866" y="2439791"/>
            <a:ext cx="6106999" cy="3819181"/>
          </a:xfrm>
          <a:prstGeom prst="rect">
            <a:avLst/>
          </a:prstGeom>
        </p:spPr>
      </p:pic>
      <p:cxnSp>
        <p:nvCxnSpPr>
          <p:cNvPr id="18" name="Straight Arrow Connector 17">
            <a:extLst>
              <a:ext uri="{FF2B5EF4-FFF2-40B4-BE49-F238E27FC236}">
                <a16:creationId xmlns="" xmlns:a16="http://schemas.microsoft.com/office/drawing/2014/main" id="{A7309D32-1447-4FC6-A980-F634A344D725}"/>
              </a:ext>
            </a:extLst>
          </p:cNvPr>
          <p:cNvCxnSpPr>
            <a:cxnSpLocks/>
          </p:cNvCxnSpPr>
          <p:nvPr>
            <p:custDataLst>
              <p:tags r:id="rId6"/>
            </p:custDataLst>
          </p:nvPr>
        </p:nvCxnSpPr>
        <p:spPr>
          <a:xfrm>
            <a:off x="4511900" y="2961564"/>
            <a:ext cx="3472040" cy="2265529"/>
          </a:xfrm>
          <a:prstGeom prst="straightConnector1">
            <a:avLst/>
          </a:prstGeom>
          <a:noFill/>
          <a:ln w="9525" cap="flat">
            <a:solidFill>
              <a:srgbClr val="0B48A2"/>
            </a:solidFill>
            <a:prstDash val="solid"/>
            <a:miter lim="400000"/>
            <a:tailEnd type="triangle"/>
          </a:ln>
          <a:effectLst/>
          <a:sp3d/>
        </p:spPr>
      </p:cxnSp>
    </p:spTree>
    <p:extLst>
      <p:ext uri="{BB962C8B-B14F-4D97-AF65-F5344CB8AC3E}">
        <p14:creationId xmlns:p14="http://schemas.microsoft.com/office/powerpoint/2010/main" val="253632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21</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pic>
        <p:nvPicPr>
          <p:cNvPr id="17" name="Picture 16">
            <a:extLst>
              <a:ext uri="{FF2B5EF4-FFF2-40B4-BE49-F238E27FC236}">
                <a16:creationId xmlns="" xmlns:a16="http://schemas.microsoft.com/office/drawing/2014/main" id="{C12A32A1-D638-4C4C-BE17-B44018D36100}"/>
              </a:ext>
            </a:extLst>
          </p:cNvPr>
          <p:cNvPicPr>
            <a:picLocks noChangeAspect="1"/>
          </p:cNvPicPr>
          <p:nvPr>
            <p:custDataLst>
              <p:tags r:id="rId3"/>
            </p:custDataLst>
          </p:nvPr>
        </p:nvPicPr>
        <p:blipFill>
          <a:blip r:embed="rId13"/>
          <a:stretch>
            <a:fillRect/>
          </a:stretch>
        </p:blipFill>
        <p:spPr>
          <a:xfrm>
            <a:off x="2018625" y="4507711"/>
            <a:ext cx="2302148" cy="1440000"/>
          </a:xfrm>
          <a:prstGeom prst="rect">
            <a:avLst/>
          </a:prstGeom>
        </p:spPr>
      </p:pic>
      <p:sp>
        <p:nvSpPr>
          <p:cNvPr id="18" name="ZoneTexte 14">
            <a:extLst>
              <a:ext uri="{FF2B5EF4-FFF2-40B4-BE49-F238E27FC236}">
                <a16:creationId xmlns="" xmlns:a16="http://schemas.microsoft.com/office/drawing/2014/main" id="{81515F0B-0B4C-4EC8-9DFF-C1A6F6964530}"/>
              </a:ext>
            </a:extLst>
          </p:cNvPr>
          <p:cNvSpPr txBox="1"/>
          <p:nvPr>
            <p:custDataLst>
              <p:tags r:id="rId4"/>
            </p:custDataLst>
          </p:nvPr>
        </p:nvSpPr>
        <p:spPr>
          <a:xfrm>
            <a:off x="392288" y="2419729"/>
            <a:ext cx="4119612" cy="661720"/>
          </a:xfrm>
          <a:prstGeom prst="rect">
            <a:avLst/>
          </a:prstGeom>
          <a:noFill/>
        </p:spPr>
        <p:txBody>
          <a:bodyPr wrap="square" rtlCol="0">
            <a:spAutoFit/>
          </a:bodyPr>
          <a:lstStyle/>
          <a:p>
            <a:pPr algn="just">
              <a:spcBef>
                <a:spcPts val="600"/>
              </a:spcBef>
            </a:pPr>
            <a:r>
              <a:rPr lang="fr-FR" sz="1600" dirty="0">
                <a:solidFill>
                  <a:srgbClr val="5E5E5E"/>
                </a:solidFill>
                <a:latin typeface="Helvetica Neue"/>
              </a:rPr>
              <a:t>Je renseigne : </a:t>
            </a:r>
          </a:p>
          <a:p>
            <a:pPr marL="285750" indent="-285750">
              <a:spcBef>
                <a:spcPts val="600"/>
              </a:spcBef>
              <a:buClr>
                <a:srgbClr val="0B48A2"/>
              </a:buClr>
              <a:buSzPct val="80000"/>
              <a:buFontTx/>
              <a:buChar char="►"/>
            </a:pPr>
            <a:r>
              <a:rPr lang="fr-FR" sz="1600" dirty="0">
                <a:solidFill>
                  <a:srgbClr val="5E5E5E"/>
                </a:solidFill>
                <a:latin typeface="Helvetica Neue"/>
              </a:rPr>
              <a:t>Des mesures de santé (taille et poids)</a:t>
            </a:r>
          </a:p>
        </p:txBody>
      </p:sp>
      <p:grpSp>
        <p:nvGrpSpPr>
          <p:cNvPr id="19" name="Group 18">
            <a:extLst>
              <a:ext uri="{FF2B5EF4-FFF2-40B4-BE49-F238E27FC236}">
                <a16:creationId xmlns="" xmlns:a16="http://schemas.microsoft.com/office/drawing/2014/main" id="{1EABC584-4508-43C5-8C11-8EAC41936AD9}"/>
              </a:ext>
            </a:extLst>
          </p:cNvPr>
          <p:cNvGrpSpPr/>
          <p:nvPr>
            <p:custDataLst>
              <p:tags r:id="rId5"/>
            </p:custDataLst>
          </p:nvPr>
        </p:nvGrpSpPr>
        <p:grpSpPr>
          <a:xfrm>
            <a:off x="459510" y="1752591"/>
            <a:ext cx="9827489" cy="576000"/>
            <a:chOff x="472210" y="1752591"/>
            <a:chExt cx="9827489" cy="576000"/>
          </a:xfrm>
        </p:grpSpPr>
        <p:sp>
          <p:nvSpPr>
            <p:cNvPr id="20" name="ZoneTexte 14">
              <a:extLst>
                <a:ext uri="{FF2B5EF4-FFF2-40B4-BE49-F238E27FC236}">
                  <a16:creationId xmlns="" xmlns:a16="http://schemas.microsoft.com/office/drawing/2014/main" id="{57FE7841-AA80-4D57-AE8B-33E47CC93B7B}"/>
                </a:ext>
              </a:extLst>
            </p:cNvPr>
            <p:cNvSpPr txBox="1"/>
            <p:nvPr/>
          </p:nvSpPr>
          <p:spPr>
            <a:xfrm>
              <a:off x="1062146" y="1858535"/>
              <a:ext cx="9237553"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B48A2"/>
                  </a:solidFill>
                  <a:effectLst/>
                  <a:uLnTx/>
                  <a:uFillTx/>
                  <a:latin typeface="Helvetica Neue"/>
                </a:rPr>
                <a:t>Découverte de Mon espace santé et enrichissement du profil médical</a:t>
              </a:r>
            </a:p>
          </p:txBody>
        </p:sp>
        <p:sp>
          <p:nvSpPr>
            <p:cNvPr id="21" name="Rectangle: Rounded Corners 20">
              <a:extLst>
                <a:ext uri="{FF2B5EF4-FFF2-40B4-BE49-F238E27FC236}">
                  <a16:creationId xmlns="" xmlns:a16="http://schemas.microsoft.com/office/drawing/2014/main" id="{EA2BDDD0-8F75-48DD-965C-03BE06225E8B}"/>
                </a:ext>
              </a:extLst>
            </p:cNvPr>
            <p:cNvSpPr>
              <a:spLocks noChangeAspect="1"/>
            </p:cNvSpPr>
            <p:nvPr/>
          </p:nvSpPr>
          <p:spPr>
            <a:xfrm>
              <a:off x="472210" y="1752591"/>
              <a:ext cx="524348" cy="576000"/>
            </a:xfrm>
            <a:prstGeom prst="roundRect">
              <a:avLst/>
            </a:prstGeom>
            <a:solidFill>
              <a:srgbClr val="0B48A2">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ZoneTexte 14">
              <a:extLst>
                <a:ext uri="{FF2B5EF4-FFF2-40B4-BE49-F238E27FC236}">
                  <a16:creationId xmlns="" xmlns:a16="http://schemas.microsoft.com/office/drawing/2014/main" id="{8B5F77D0-374D-4BE2-A80D-C2B0A24AE0A4}"/>
                </a:ext>
              </a:extLst>
            </p:cNvPr>
            <p:cNvSpPr txBox="1"/>
            <p:nvPr/>
          </p:nvSpPr>
          <p:spPr>
            <a:xfrm>
              <a:off x="539480" y="1766203"/>
              <a:ext cx="42258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srgbClr val="0B48A2"/>
                  </a:solidFill>
                  <a:effectLst/>
                  <a:uLnTx/>
                  <a:uFillTx/>
                  <a:latin typeface="Helvetica Neue"/>
                </a:rPr>
                <a:t>3</a:t>
              </a:r>
            </a:p>
          </p:txBody>
        </p:sp>
      </p:grpSp>
      <p:pic>
        <p:nvPicPr>
          <p:cNvPr id="23" name="Picture 22">
            <a:extLst>
              <a:ext uri="{FF2B5EF4-FFF2-40B4-BE49-F238E27FC236}">
                <a16:creationId xmlns="" xmlns:a16="http://schemas.microsoft.com/office/drawing/2014/main" id="{B669A707-90EC-4BF1-B261-0753E6F1344E}"/>
              </a:ext>
            </a:extLst>
          </p:cNvPr>
          <p:cNvPicPr>
            <a:picLocks noChangeAspect="1"/>
          </p:cNvPicPr>
          <p:nvPr>
            <p:custDataLst>
              <p:tags r:id="rId6"/>
            </p:custDataLst>
          </p:nvPr>
        </p:nvPicPr>
        <p:blipFill>
          <a:blip r:embed="rId14"/>
          <a:stretch>
            <a:fillRect/>
          </a:stretch>
        </p:blipFill>
        <p:spPr>
          <a:xfrm>
            <a:off x="758798" y="3196366"/>
            <a:ext cx="2293337" cy="1440000"/>
          </a:xfrm>
          <a:prstGeom prst="rect">
            <a:avLst/>
          </a:prstGeom>
        </p:spPr>
      </p:pic>
      <p:pic>
        <p:nvPicPr>
          <p:cNvPr id="24" name="Picture 23">
            <a:extLst>
              <a:ext uri="{FF2B5EF4-FFF2-40B4-BE49-F238E27FC236}">
                <a16:creationId xmlns="" xmlns:a16="http://schemas.microsoft.com/office/drawing/2014/main" id="{E73BCA6E-2517-42C3-847C-0EBB2C4159AF}"/>
              </a:ext>
            </a:extLst>
          </p:cNvPr>
          <p:cNvPicPr>
            <a:picLocks noChangeAspect="1"/>
          </p:cNvPicPr>
          <p:nvPr>
            <p:custDataLst>
              <p:tags r:id="rId7"/>
            </p:custDataLst>
          </p:nvPr>
        </p:nvPicPr>
        <p:blipFill>
          <a:blip r:embed="rId15"/>
          <a:stretch>
            <a:fillRect/>
          </a:stretch>
        </p:blipFill>
        <p:spPr>
          <a:xfrm>
            <a:off x="5563424" y="3385250"/>
            <a:ext cx="2300770" cy="1440000"/>
          </a:xfrm>
          <a:prstGeom prst="rect">
            <a:avLst/>
          </a:prstGeom>
        </p:spPr>
      </p:pic>
      <p:pic>
        <p:nvPicPr>
          <p:cNvPr id="25" name="Picture 24">
            <a:extLst>
              <a:ext uri="{FF2B5EF4-FFF2-40B4-BE49-F238E27FC236}">
                <a16:creationId xmlns="" xmlns:a16="http://schemas.microsoft.com/office/drawing/2014/main" id="{F108FA0F-D6D4-4514-9BB3-1EC5C55611D0}"/>
              </a:ext>
            </a:extLst>
          </p:cNvPr>
          <p:cNvPicPr>
            <a:picLocks noChangeAspect="1"/>
          </p:cNvPicPr>
          <p:nvPr>
            <p:custDataLst>
              <p:tags r:id="rId8"/>
            </p:custDataLst>
          </p:nvPr>
        </p:nvPicPr>
        <p:blipFill>
          <a:blip r:embed="rId16"/>
          <a:stretch>
            <a:fillRect/>
          </a:stretch>
        </p:blipFill>
        <p:spPr>
          <a:xfrm>
            <a:off x="8114664" y="3385250"/>
            <a:ext cx="2288338" cy="1440000"/>
          </a:xfrm>
          <a:prstGeom prst="rect">
            <a:avLst/>
          </a:prstGeom>
        </p:spPr>
      </p:pic>
      <p:sp>
        <p:nvSpPr>
          <p:cNvPr id="26" name="ZoneTexte 14">
            <a:extLst>
              <a:ext uri="{FF2B5EF4-FFF2-40B4-BE49-F238E27FC236}">
                <a16:creationId xmlns="" xmlns:a16="http://schemas.microsoft.com/office/drawing/2014/main" id="{C87554AA-DAD3-4493-91D1-CBD2969C94E6}"/>
              </a:ext>
            </a:extLst>
          </p:cNvPr>
          <p:cNvSpPr txBox="1"/>
          <p:nvPr>
            <p:custDataLst>
              <p:tags r:id="rId9"/>
            </p:custDataLst>
          </p:nvPr>
        </p:nvSpPr>
        <p:spPr>
          <a:xfrm>
            <a:off x="5167578" y="2721622"/>
            <a:ext cx="6330287" cy="584775"/>
          </a:xfrm>
          <a:prstGeom prst="rect">
            <a:avLst/>
          </a:prstGeom>
          <a:noFill/>
        </p:spPr>
        <p:txBody>
          <a:bodyPr wrap="square" rtlCol="0">
            <a:spAutoFit/>
          </a:bodyPr>
          <a:lstStyle/>
          <a:p>
            <a:pPr marL="285750" indent="-285750">
              <a:buClr>
                <a:srgbClr val="0B48A2"/>
              </a:buClr>
              <a:buSzPct val="80000"/>
              <a:buFontTx/>
              <a:buChar char="►"/>
            </a:pPr>
            <a:r>
              <a:rPr lang="fr-FR" sz="1600" dirty="0">
                <a:solidFill>
                  <a:srgbClr val="5E5E5E"/>
                </a:solidFill>
                <a:latin typeface="Helvetica Neue"/>
              </a:rPr>
              <a:t>Des informations de santé (maladie ou autres sujets de santé, allergies, traitements en cours ou terminés)</a:t>
            </a:r>
          </a:p>
        </p:txBody>
      </p:sp>
      <p:pic>
        <p:nvPicPr>
          <p:cNvPr id="27" name="Picture 26">
            <a:extLst>
              <a:ext uri="{FF2B5EF4-FFF2-40B4-BE49-F238E27FC236}">
                <a16:creationId xmlns="" xmlns:a16="http://schemas.microsoft.com/office/drawing/2014/main" id="{84DFEC5A-EF23-48A7-9143-D95494AC634B}"/>
              </a:ext>
            </a:extLst>
          </p:cNvPr>
          <p:cNvPicPr>
            <a:picLocks noChangeAspect="1"/>
          </p:cNvPicPr>
          <p:nvPr>
            <p:custDataLst>
              <p:tags r:id="rId10"/>
            </p:custDataLst>
          </p:nvPr>
        </p:nvPicPr>
        <p:blipFill>
          <a:blip r:embed="rId17"/>
          <a:stretch>
            <a:fillRect/>
          </a:stretch>
        </p:blipFill>
        <p:spPr>
          <a:xfrm>
            <a:off x="6640903" y="4921446"/>
            <a:ext cx="2108194" cy="1440000"/>
          </a:xfrm>
          <a:prstGeom prst="rect">
            <a:avLst/>
          </a:prstGeom>
        </p:spPr>
      </p:pic>
      <p:pic>
        <p:nvPicPr>
          <p:cNvPr id="28" name="Picture 27">
            <a:extLst>
              <a:ext uri="{FF2B5EF4-FFF2-40B4-BE49-F238E27FC236}">
                <a16:creationId xmlns="" xmlns:a16="http://schemas.microsoft.com/office/drawing/2014/main" id="{BCC43AEE-39D9-4AB7-8678-5F13C5BFFB7F}"/>
              </a:ext>
            </a:extLst>
          </p:cNvPr>
          <p:cNvPicPr>
            <a:picLocks noChangeAspect="1"/>
          </p:cNvPicPr>
          <p:nvPr>
            <p:custDataLst>
              <p:tags r:id="rId11"/>
            </p:custDataLst>
          </p:nvPr>
        </p:nvPicPr>
        <p:blipFill>
          <a:blip r:embed="rId18"/>
          <a:stretch>
            <a:fillRect/>
          </a:stretch>
        </p:blipFill>
        <p:spPr>
          <a:xfrm>
            <a:off x="9020301" y="4933868"/>
            <a:ext cx="2105103" cy="1440000"/>
          </a:xfrm>
          <a:prstGeom prst="rect">
            <a:avLst/>
          </a:prstGeom>
        </p:spPr>
      </p:pic>
    </p:spTree>
    <p:extLst>
      <p:ext uri="{BB962C8B-B14F-4D97-AF65-F5344CB8AC3E}">
        <p14:creationId xmlns:p14="http://schemas.microsoft.com/office/powerpoint/2010/main" val="317366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22</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pic>
        <p:nvPicPr>
          <p:cNvPr id="8" name="Picture 7">
            <a:extLst>
              <a:ext uri="{FF2B5EF4-FFF2-40B4-BE49-F238E27FC236}">
                <a16:creationId xmlns="" xmlns:a16="http://schemas.microsoft.com/office/drawing/2014/main" id="{5469BEA4-7C4D-43B0-8576-33EF642C132E}"/>
              </a:ext>
            </a:extLst>
          </p:cNvPr>
          <p:cNvPicPr>
            <a:picLocks noChangeAspect="1"/>
          </p:cNvPicPr>
          <p:nvPr>
            <p:custDataLst>
              <p:tags r:id="rId3"/>
            </p:custDataLst>
          </p:nvPr>
        </p:nvPicPr>
        <p:blipFill>
          <a:blip r:embed="rId8"/>
          <a:stretch>
            <a:fillRect/>
          </a:stretch>
        </p:blipFill>
        <p:spPr>
          <a:xfrm>
            <a:off x="5216869" y="1918169"/>
            <a:ext cx="6280996" cy="3811712"/>
          </a:xfrm>
          <a:prstGeom prst="rect">
            <a:avLst/>
          </a:prstGeom>
        </p:spPr>
      </p:pic>
      <p:sp>
        <p:nvSpPr>
          <p:cNvPr id="9" name="ZoneTexte 14">
            <a:extLst>
              <a:ext uri="{FF2B5EF4-FFF2-40B4-BE49-F238E27FC236}">
                <a16:creationId xmlns="" xmlns:a16="http://schemas.microsoft.com/office/drawing/2014/main" id="{F48C692D-70DE-498C-AB68-A5E390324494}"/>
              </a:ext>
            </a:extLst>
          </p:cNvPr>
          <p:cNvSpPr txBox="1"/>
          <p:nvPr>
            <p:custDataLst>
              <p:tags r:id="rId4"/>
            </p:custDataLst>
          </p:nvPr>
        </p:nvSpPr>
        <p:spPr>
          <a:xfrm>
            <a:off x="566949" y="2520146"/>
            <a:ext cx="4535313" cy="3539430"/>
          </a:xfrm>
          <a:prstGeom prst="rect">
            <a:avLst/>
          </a:prstGeom>
          <a:noFill/>
        </p:spPr>
        <p:txBody>
          <a:bodyPr wrap="square" rtlCol="0">
            <a:spAutoFit/>
          </a:bodyPr>
          <a:lstStyle/>
          <a:p>
            <a:r>
              <a:rPr lang="fr-FR" dirty="0">
                <a:solidFill>
                  <a:srgbClr val="5E5E5E"/>
                </a:solidFill>
                <a:latin typeface="Helvetica Neue"/>
              </a:rPr>
              <a:t>Une fois le compte de l’usager majeur activé. Si celui-ci possède des enfants, il peut poursuivre avec l’activation (ou l’opposition) de l’espace santé de ses enfants mineurs.</a:t>
            </a:r>
          </a:p>
          <a:p>
            <a:endParaRPr lang="fr-FR" dirty="0">
              <a:solidFill>
                <a:srgbClr val="5E5E5E"/>
              </a:solidFill>
              <a:latin typeface="Helvetica Neue"/>
            </a:endParaRPr>
          </a:p>
          <a:p>
            <a:endParaRPr lang="fr-FR" dirty="0">
              <a:solidFill>
                <a:srgbClr val="5E5E5E"/>
              </a:solidFill>
              <a:latin typeface="Helvetica Neue"/>
            </a:endParaRPr>
          </a:p>
          <a:p>
            <a:r>
              <a:rPr lang="fr-FR" sz="1400" dirty="0">
                <a:solidFill>
                  <a:srgbClr val="5E5E5E"/>
                </a:solidFill>
                <a:latin typeface="Helvetica Neue"/>
              </a:rPr>
              <a:t>À noter qu’il est également possible d’enrôler un enfant mineur avant d’activer (ou d’opposer) le compte du parent.</a:t>
            </a:r>
          </a:p>
          <a:p>
            <a:endParaRPr lang="fr-FR" sz="1400" dirty="0">
              <a:solidFill>
                <a:srgbClr val="5E5E5E"/>
              </a:solidFill>
              <a:latin typeface="Helvetica Neue"/>
            </a:endParaRPr>
          </a:p>
          <a:p>
            <a:r>
              <a:rPr lang="fr-FR" sz="1400" dirty="0">
                <a:solidFill>
                  <a:srgbClr val="5E5E5E"/>
                </a:solidFill>
                <a:latin typeface="Helvetica Neue"/>
              </a:rPr>
              <a:t>Après l’enrôlement des enfants mineurs, l’accès à tous les profils se fait à partir de l’identifiant et mot de passe du </a:t>
            </a:r>
            <a:r>
              <a:rPr lang="fr-FR" sz="1400">
                <a:solidFill>
                  <a:srgbClr val="5E5E5E"/>
                </a:solidFill>
                <a:latin typeface="Helvetica Neue"/>
              </a:rPr>
              <a:t>responsable légale.</a:t>
            </a:r>
            <a:endParaRPr lang="fr-FR" sz="1400" dirty="0">
              <a:solidFill>
                <a:srgbClr val="5E5E5E"/>
              </a:solidFill>
              <a:latin typeface="Helvetica Neue"/>
            </a:endParaRPr>
          </a:p>
        </p:txBody>
      </p:sp>
      <p:sp>
        <p:nvSpPr>
          <p:cNvPr id="10" name="ZoneTexte 14">
            <a:extLst>
              <a:ext uri="{FF2B5EF4-FFF2-40B4-BE49-F238E27FC236}">
                <a16:creationId xmlns="" xmlns:a16="http://schemas.microsoft.com/office/drawing/2014/main" id="{A387E7E6-C5CE-4F05-818B-19534A2F0431}"/>
              </a:ext>
            </a:extLst>
          </p:cNvPr>
          <p:cNvSpPr txBox="1"/>
          <p:nvPr>
            <p:custDataLst>
              <p:tags r:id="rId5"/>
            </p:custDataLst>
          </p:nvPr>
        </p:nvSpPr>
        <p:spPr>
          <a:xfrm>
            <a:off x="485061" y="1918169"/>
            <a:ext cx="4428000" cy="36933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B48A2"/>
                </a:solidFill>
                <a:effectLst/>
                <a:uLnTx/>
                <a:uFillTx/>
                <a:latin typeface="Helvetica Neue"/>
              </a:rPr>
              <a:t>ET SI J’AI DES ENFANTS MINEURS ?</a:t>
            </a:r>
          </a:p>
        </p:txBody>
      </p:sp>
    </p:spTree>
    <p:extLst>
      <p:ext uri="{BB962C8B-B14F-4D97-AF65-F5344CB8AC3E}">
        <p14:creationId xmlns:p14="http://schemas.microsoft.com/office/powerpoint/2010/main" val="89368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199457" y="1718380"/>
            <a:ext cx="9937104" cy="4032449"/>
          </a:xfrm>
          <a:prstGeom prst="rect">
            <a:avLst/>
          </a:prstGeom>
        </p:spPr>
        <p:txBody>
          <a:bodyPr>
            <a:noAutofit/>
          </a:bodyPr>
          <a:lstStyle/>
          <a:p>
            <a:r>
              <a:rPr lang="fr-FR" sz="1400" b="1" dirty="0" smtClean="0">
                <a:solidFill>
                  <a:schemeClr val="tx1"/>
                </a:solidFill>
              </a:rPr>
              <a:t>Information</a:t>
            </a:r>
          </a:p>
          <a:p>
            <a:r>
              <a:rPr lang="fr-FR" sz="1400" dirty="0" smtClean="0">
                <a:solidFill>
                  <a:schemeClr val="bg2"/>
                </a:solidFill>
              </a:rPr>
              <a:t>Chaque usager doit être informé des modalités de création et d’opposition à Mon espace santé soit via l’email ou le courrier d’activation ou via des campagnes de communication et  l’information des partenaires.</a:t>
            </a:r>
          </a:p>
          <a:p>
            <a:r>
              <a:rPr lang="fr-FR" sz="1400" b="1" dirty="0">
                <a:solidFill>
                  <a:schemeClr val="tx1"/>
                </a:solidFill>
              </a:rPr>
              <a:t>Mise à disposition des éléments nécessaires à l’activation/opposition</a:t>
            </a:r>
          </a:p>
          <a:p>
            <a:r>
              <a:rPr lang="fr-FR" sz="1400" dirty="0" smtClean="0">
                <a:solidFill>
                  <a:schemeClr val="bg2"/>
                </a:solidFill>
              </a:rPr>
              <a:t>Chaque usager doit avoir en sa possession sa carte Vitale ainsi que le code provisoire reçu par courrier ou email. En cas de perte il/elle pourra en régénérer un directement sur le site.</a:t>
            </a:r>
            <a:endParaRPr lang="fr-FR" sz="1400" dirty="0">
              <a:solidFill>
                <a:schemeClr val="bg2"/>
              </a:solidFill>
            </a:endParaRPr>
          </a:p>
          <a:p>
            <a:r>
              <a:rPr lang="fr-FR" sz="1400" b="1" dirty="0" smtClean="0">
                <a:solidFill>
                  <a:schemeClr val="tx1"/>
                </a:solidFill>
              </a:rPr>
              <a:t>Droit à opposition</a:t>
            </a:r>
          </a:p>
          <a:p>
            <a:r>
              <a:rPr lang="fr-FR" sz="1400" dirty="0" smtClean="0">
                <a:solidFill>
                  <a:schemeClr val="bg2"/>
                </a:solidFill>
              </a:rPr>
              <a:t>Chaque usager doit avoir la capacité physique, mentale et technique d’exercer son droit à opposition à Mon espace santé</a:t>
            </a:r>
            <a:endParaRPr lang="fr-FR" sz="1400" dirty="0">
              <a:solidFill>
                <a:schemeClr val="bg2"/>
              </a:solidFill>
            </a:endParaRPr>
          </a:p>
          <a:p>
            <a:r>
              <a:rPr lang="fr-FR" sz="1400" b="1" dirty="0" smtClean="0">
                <a:solidFill>
                  <a:schemeClr val="tx1"/>
                </a:solidFill>
              </a:rPr>
              <a:t>Publics nécessitant un accompagnement attentionné</a:t>
            </a:r>
            <a:endParaRPr lang="fr-FR" sz="1400" b="1" dirty="0">
              <a:solidFill>
                <a:schemeClr val="tx1"/>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23</a:t>
            </a:fld>
            <a:endParaRPr lang="fr-FR" dirty="0"/>
          </a:p>
        </p:txBody>
      </p:sp>
      <p:sp>
        <p:nvSpPr>
          <p:cNvPr id="4" name="Titre 3"/>
          <p:cNvSpPr>
            <a:spLocks noGrp="1"/>
          </p:cNvSpPr>
          <p:nvPr>
            <p:ph type="title"/>
          </p:nvPr>
        </p:nvSpPr>
        <p:spPr/>
        <p:txBody>
          <a:bodyPr/>
          <a:lstStyle/>
          <a:p>
            <a:r>
              <a:rPr lang="fr-FR" dirty="0" smtClean="0"/>
              <a:t>Nos problématiques</a:t>
            </a:r>
            <a:endParaRPr lang="fr-FR" dirty="0"/>
          </a:p>
        </p:txBody>
      </p:sp>
      <p:sp>
        <p:nvSpPr>
          <p:cNvPr id="9" name="Espace réservé du texte 4"/>
          <p:cNvSpPr txBox="1">
            <a:spLocks/>
          </p:cNvSpPr>
          <p:nvPr/>
        </p:nvSpPr>
        <p:spPr>
          <a:xfrm>
            <a:off x="6161705" y="5661248"/>
            <a:ext cx="2664296" cy="324036"/>
          </a:xfrm>
          <a:prstGeom prst="rect">
            <a:avLst/>
          </a:prstGeom>
          <a:solidFill>
            <a:schemeClr val="accent5"/>
          </a:solidFill>
          <a:ln>
            <a:noFill/>
          </a:ln>
        </p:spPr>
        <p:txBody>
          <a:bodyPr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b="1" smtClean="0">
                <a:solidFill>
                  <a:schemeClr val="bg1"/>
                </a:solidFill>
              </a:rPr>
              <a:t>Aide sociale à l’enfance</a:t>
            </a:r>
            <a:endParaRPr lang="fr-FR" sz="1400" b="1" dirty="0">
              <a:solidFill>
                <a:schemeClr val="bg1"/>
              </a:solidFill>
            </a:endParaRPr>
          </a:p>
        </p:txBody>
      </p:sp>
      <p:sp>
        <p:nvSpPr>
          <p:cNvPr id="10" name="Espace réservé du texte 4"/>
          <p:cNvSpPr txBox="1">
            <a:spLocks/>
          </p:cNvSpPr>
          <p:nvPr/>
        </p:nvSpPr>
        <p:spPr>
          <a:xfrm>
            <a:off x="9048328" y="5661248"/>
            <a:ext cx="2664296" cy="324036"/>
          </a:xfrm>
          <a:prstGeom prst="rect">
            <a:avLst/>
          </a:prstGeom>
          <a:solidFill>
            <a:schemeClr val="accent3"/>
          </a:solidFill>
          <a:ln>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b="1" dirty="0" smtClean="0">
                <a:solidFill>
                  <a:schemeClr val="bg1"/>
                </a:solidFill>
              </a:rPr>
              <a:t>Détenus</a:t>
            </a:r>
            <a:endParaRPr lang="fr-FR" sz="1400" b="1" dirty="0">
              <a:solidFill>
                <a:schemeClr val="bg1"/>
              </a:solidFill>
            </a:endParaRPr>
          </a:p>
        </p:txBody>
      </p:sp>
      <p:sp>
        <p:nvSpPr>
          <p:cNvPr id="11" name="Espace réservé du texte 4"/>
          <p:cNvSpPr txBox="1">
            <a:spLocks/>
          </p:cNvSpPr>
          <p:nvPr/>
        </p:nvSpPr>
        <p:spPr>
          <a:xfrm>
            <a:off x="505628" y="5661248"/>
            <a:ext cx="2664296" cy="324036"/>
          </a:xfrm>
          <a:prstGeom prst="rect">
            <a:avLst/>
          </a:prstGeom>
          <a:solidFill>
            <a:schemeClr val="accent1"/>
          </a:solidFill>
          <a:ln>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b="1" dirty="0" smtClean="0">
                <a:solidFill>
                  <a:schemeClr val="bg1"/>
                </a:solidFill>
              </a:rPr>
              <a:t>Sans-abris</a:t>
            </a:r>
            <a:endParaRPr lang="fr-FR" sz="1400" b="1" dirty="0">
              <a:solidFill>
                <a:schemeClr val="bg1"/>
              </a:solidFill>
            </a:endParaRPr>
          </a:p>
        </p:txBody>
      </p:sp>
      <p:sp>
        <p:nvSpPr>
          <p:cNvPr id="12" name="Espace réservé du texte 4"/>
          <p:cNvSpPr txBox="1">
            <a:spLocks/>
          </p:cNvSpPr>
          <p:nvPr/>
        </p:nvSpPr>
        <p:spPr>
          <a:xfrm>
            <a:off x="3337942" y="5661248"/>
            <a:ext cx="2664296" cy="324036"/>
          </a:xfrm>
          <a:prstGeom prst="rect">
            <a:avLst/>
          </a:prstGeom>
          <a:solidFill>
            <a:schemeClr val="accent2"/>
          </a:solidFill>
          <a:ln>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b="1" dirty="0" smtClean="0">
                <a:solidFill>
                  <a:schemeClr val="bg1"/>
                </a:solidFill>
              </a:rPr>
              <a:t>Majeurs protégés</a:t>
            </a:r>
            <a:endParaRPr lang="fr-FR" sz="1400" b="1" dirty="0">
              <a:solidFill>
                <a:schemeClr val="bg1"/>
              </a:solidFill>
            </a:endParaRPr>
          </a:p>
        </p:txBody>
      </p:sp>
      <p:sp>
        <p:nvSpPr>
          <p:cNvPr id="5" name="Rectangle 4"/>
          <p:cNvSpPr/>
          <p:nvPr/>
        </p:nvSpPr>
        <p:spPr>
          <a:xfrm>
            <a:off x="1991544" y="6165304"/>
            <a:ext cx="7632848" cy="3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Inclusion numérique</a:t>
            </a:r>
            <a:endParaRPr lang="fr-FR" sz="1400" b="1" dirty="0"/>
          </a:p>
        </p:txBody>
      </p:sp>
      <p:pic>
        <p:nvPicPr>
          <p:cNvPr id="13"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spTree>
    <p:extLst>
      <p:ext uri="{BB962C8B-B14F-4D97-AF65-F5344CB8AC3E}">
        <p14:creationId xmlns:p14="http://schemas.microsoft.com/office/powerpoint/2010/main" val="2657228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911424" y="2060848"/>
            <a:ext cx="10422019" cy="3767137"/>
          </a:xfrm>
          <a:prstGeom prst="rect">
            <a:avLst/>
          </a:prstGeom>
        </p:spPr>
        <p:txBody>
          <a:bodyPr>
            <a:normAutofit/>
          </a:bodyPr>
          <a:lstStyle/>
          <a:p>
            <a:r>
              <a:rPr lang="fr-FR" sz="1400" b="1" dirty="0">
                <a:solidFill>
                  <a:schemeClr val="accent1"/>
                </a:solidFill>
              </a:rPr>
              <a:t>Problématiques</a:t>
            </a:r>
            <a:endParaRPr lang="fr-FR" sz="1800" b="1" dirty="0">
              <a:solidFill>
                <a:schemeClr val="accent1"/>
              </a:solidFill>
            </a:endParaRPr>
          </a:p>
          <a:p>
            <a:pPr marL="517525" lvl="1" indent="-342900">
              <a:buClr>
                <a:schemeClr val="accent1"/>
              </a:buClr>
            </a:pPr>
            <a:r>
              <a:rPr lang="fr-FR" sz="1400" b="0" dirty="0">
                <a:solidFill>
                  <a:schemeClr val="bg2"/>
                </a:solidFill>
              </a:rPr>
              <a:t>Accès au courrier/email</a:t>
            </a:r>
          </a:p>
          <a:p>
            <a:pPr marL="517525" lvl="1" indent="-342900">
              <a:spcAft>
                <a:spcPts val="600"/>
              </a:spcAft>
              <a:buClr>
                <a:schemeClr val="accent1"/>
              </a:buClr>
            </a:pPr>
            <a:r>
              <a:rPr lang="fr-FR" sz="1400" b="0" dirty="0">
                <a:solidFill>
                  <a:schemeClr val="bg2"/>
                </a:solidFill>
              </a:rPr>
              <a:t>Accès à la plateforme</a:t>
            </a:r>
          </a:p>
          <a:p>
            <a:r>
              <a:rPr lang="fr-FR" sz="1400" b="1" dirty="0">
                <a:solidFill>
                  <a:schemeClr val="accent1"/>
                </a:solidFill>
              </a:rPr>
              <a:t>Mobilisation des acteurs</a:t>
            </a:r>
          </a:p>
          <a:p>
            <a:pPr marL="517525" lvl="1" indent="-342900">
              <a:spcAft>
                <a:spcPts val="600"/>
              </a:spcAft>
              <a:buClr>
                <a:schemeClr val="accent1"/>
              </a:buClr>
            </a:pPr>
            <a:r>
              <a:rPr lang="fr-FR" sz="1400" b="0" dirty="0">
                <a:solidFill>
                  <a:schemeClr val="bg2"/>
                </a:solidFill>
              </a:rPr>
              <a:t>RDV avec la Direction Générale de la Cohésion Sociale le </a:t>
            </a:r>
            <a:r>
              <a:rPr lang="fr-FR" sz="1400" b="0" dirty="0" smtClean="0">
                <a:solidFill>
                  <a:schemeClr val="bg2"/>
                </a:solidFill>
              </a:rPr>
              <a:t>03/06/2021</a:t>
            </a:r>
          </a:p>
          <a:p>
            <a:pPr marL="517525" lvl="1" indent="-342900">
              <a:spcAft>
                <a:spcPts val="600"/>
              </a:spcAft>
              <a:buClr>
                <a:schemeClr val="accent1"/>
              </a:buClr>
            </a:pPr>
            <a:r>
              <a:rPr lang="fr-FR" sz="1400" b="0" dirty="0" smtClean="0">
                <a:solidFill>
                  <a:schemeClr val="bg2"/>
                </a:solidFill>
              </a:rPr>
              <a:t>Webinaire partenaires Assurance Maladie le 30/11/2021</a:t>
            </a:r>
            <a:endParaRPr lang="fr-FR" sz="1400" b="0" dirty="0">
              <a:solidFill>
                <a:schemeClr val="bg2"/>
              </a:solidFill>
            </a:endParaRPr>
          </a:p>
          <a:p>
            <a:r>
              <a:rPr lang="fr-FR" sz="1400" b="1" dirty="0" smtClean="0">
                <a:solidFill>
                  <a:schemeClr val="accent1"/>
                </a:solidFill>
              </a:rPr>
              <a:t>Bilan</a:t>
            </a:r>
            <a:endParaRPr lang="fr-FR" sz="1400" b="1" dirty="0">
              <a:solidFill>
                <a:schemeClr val="accent1"/>
              </a:solidFill>
            </a:endParaRPr>
          </a:p>
          <a:p>
            <a:r>
              <a:rPr lang="fr-FR" sz="1400" dirty="0">
                <a:solidFill>
                  <a:schemeClr val="bg2"/>
                </a:solidFill>
              </a:rPr>
              <a:t>Une partie des </a:t>
            </a:r>
            <a:r>
              <a:rPr lang="fr-FR" sz="1400" dirty="0" smtClean="0">
                <a:solidFill>
                  <a:schemeClr val="bg2"/>
                </a:solidFill>
              </a:rPr>
              <a:t>publics sans-abris </a:t>
            </a:r>
            <a:r>
              <a:rPr lang="fr-FR" sz="1400" dirty="0">
                <a:solidFill>
                  <a:schemeClr val="bg2"/>
                </a:solidFill>
              </a:rPr>
              <a:t>sera exclue du ciblage (NPAI, AME)</a:t>
            </a:r>
          </a:p>
          <a:p>
            <a:r>
              <a:rPr lang="fr-FR" sz="1400" dirty="0" smtClean="0">
                <a:solidFill>
                  <a:schemeClr val="accent1"/>
                </a:solidFill>
                <a:sym typeface="Wingdings" panose="05000000000000000000" pitchFamily="2" charset="2"/>
              </a:rPr>
              <a:t></a:t>
            </a:r>
            <a:r>
              <a:rPr lang="fr-FR" sz="1400" dirty="0">
                <a:solidFill>
                  <a:schemeClr val="bg2"/>
                </a:solidFill>
                <a:sym typeface="Wingdings" panose="05000000000000000000" pitchFamily="2" charset="2"/>
              </a:rPr>
              <a:t>P</a:t>
            </a:r>
            <a:r>
              <a:rPr lang="fr-FR" sz="1400" dirty="0" smtClean="0">
                <a:solidFill>
                  <a:schemeClr val="bg2"/>
                </a:solidFill>
                <a:sym typeface="Wingdings" panose="05000000000000000000" pitchFamily="2" charset="2"/>
              </a:rPr>
              <a:t>opulation </a:t>
            </a:r>
            <a:r>
              <a:rPr lang="fr-FR" sz="1400" dirty="0">
                <a:solidFill>
                  <a:schemeClr val="bg2"/>
                </a:solidFill>
                <a:sym typeface="Wingdings" panose="05000000000000000000" pitchFamily="2" charset="2"/>
              </a:rPr>
              <a:t>peu concernée a </a:t>
            </a:r>
            <a:r>
              <a:rPr lang="fr-FR" sz="1400" dirty="0" smtClean="0">
                <a:solidFill>
                  <a:schemeClr val="bg2"/>
                </a:solidFill>
                <a:sym typeface="Wingdings" panose="05000000000000000000" pitchFamily="2" charset="2"/>
              </a:rPr>
              <a:t>priori</a:t>
            </a:r>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24</a:t>
            </a:fld>
            <a:endParaRPr lang="fr-FR" dirty="0"/>
          </a:p>
        </p:txBody>
      </p:sp>
      <p:sp>
        <p:nvSpPr>
          <p:cNvPr id="4" name="Titre 3"/>
          <p:cNvSpPr>
            <a:spLocks noGrp="1"/>
          </p:cNvSpPr>
          <p:nvPr>
            <p:ph type="title"/>
          </p:nvPr>
        </p:nvSpPr>
        <p:spPr/>
        <p:txBody>
          <a:bodyPr/>
          <a:lstStyle/>
          <a:p>
            <a:r>
              <a:rPr lang="fr-FR" dirty="0" smtClean="0"/>
              <a:t>sans-abris</a:t>
            </a:r>
            <a:endParaRPr lang="fr-F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126" y="1747076"/>
            <a:ext cx="29337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770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911424" y="2060848"/>
            <a:ext cx="10422019" cy="4248472"/>
          </a:xfrm>
          <a:prstGeom prst="rect">
            <a:avLst/>
          </a:prstGeom>
        </p:spPr>
        <p:txBody>
          <a:bodyPr>
            <a:noAutofit/>
          </a:bodyPr>
          <a:lstStyle/>
          <a:p>
            <a:r>
              <a:rPr lang="fr-FR" sz="1400" b="1" dirty="0">
                <a:solidFill>
                  <a:schemeClr val="accent2"/>
                </a:solidFill>
              </a:rPr>
              <a:t>Problématiques</a:t>
            </a:r>
          </a:p>
          <a:p>
            <a:pPr marL="517525" lvl="1" indent="-342900">
              <a:buClr>
                <a:schemeClr val="accent2"/>
              </a:buClr>
            </a:pPr>
            <a:r>
              <a:rPr lang="fr-FR" sz="1400" b="0" dirty="0">
                <a:solidFill>
                  <a:schemeClr val="bg2"/>
                </a:solidFill>
              </a:rPr>
              <a:t>Responsabilité juridique des mandataires judiciaire sur le volet santé</a:t>
            </a:r>
          </a:p>
          <a:p>
            <a:pPr marL="517525" lvl="1" indent="-342900">
              <a:buClr>
                <a:schemeClr val="accent2"/>
              </a:buClr>
            </a:pPr>
            <a:r>
              <a:rPr lang="fr-FR" sz="1400" b="0" dirty="0">
                <a:solidFill>
                  <a:schemeClr val="bg2"/>
                </a:solidFill>
              </a:rPr>
              <a:t>Accès au courrier/email à qui de </a:t>
            </a:r>
            <a:r>
              <a:rPr lang="fr-FR" sz="1400" b="0" dirty="0" smtClean="0">
                <a:solidFill>
                  <a:schemeClr val="bg2"/>
                </a:solidFill>
              </a:rPr>
              <a:t>droit</a:t>
            </a:r>
            <a:endParaRPr lang="fr-FR" sz="1400" b="0" dirty="0"/>
          </a:p>
          <a:p>
            <a:r>
              <a:rPr lang="fr-FR" sz="1400" b="1" dirty="0" smtClean="0">
                <a:solidFill>
                  <a:schemeClr val="accent2"/>
                </a:solidFill>
              </a:rPr>
              <a:t>Mobilisation des </a:t>
            </a:r>
            <a:r>
              <a:rPr lang="fr-FR" sz="1400" b="1" dirty="0">
                <a:solidFill>
                  <a:schemeClr val="accent2"/>
                </a:solidFill>
              </a:rPr>
              <a:t>acteurs</a:t>
            </a:r>
          </a:p>
          <a:p>
            <a:pPr marL="517525" lvl="1" indent="-342900" fontAlgn="ctr">
              <a:buClr>
                <a:schemeClr val="accent2"/>
              </a:buClr>
            </a:pPr>
            <a:r>
              <a:rPr lang="fr-FR" sz="1400" b="0" dirty="0">
                <a:solidFill>
                  <a:schemeClr val="bg2"/>
                </a:solidFill>
              </a:rPr>
              <a:t>RDV </a:t>
            </a:r>
            <a:r>
              <a:rPr lang="fr-FR" sz="1400" b="0" dirty="0" smtClean="0">
                <a:solidFill>
                  <a:schemeClr val="bg2"/>
                </a:solidFill>
              </a:rPr>
              <a:t>avec FNAT </a:t>
            </a:r>
            <a:r>
              <a:rPr lang="fr-FR" sz="1400" b="0" dirty="0">
                <a:solidFill>
                  <a:schemeClr val="bg2"/>
                </a:solidFill>
              </a:rPr>
              <a:t>, UNAF, FNMJI, Chambre nationale MJPM le </a:t>
            </a:r>
            <a:r>
              <a:rPr lang="fr-FR" sz="1400" b="0" dirty="0" smtClean="0">
                <a:solidFill>
                  <a:schemeClr val="bg2"/>
                </a:solidFill>
              </a:rPr>
              <a:t>15/06/2021</a:t>
            </a:r>
          </a:p>
          <a:p>
            <a:pPr marL="517525" lvl="1" indent="-342900" fontAlgn="ctr">
              <a:buClr>
                <a:schemeClr val="accent2"/>
              </a:buClr>
            </a:pPr>
            <a:r>
              <a:rPr lang="fr-FR" sz="1400" b="0" dirty="0">
                <a:solidFill>
                  <a:schemeClr val="bg2"/>
                </a:solidFill>
              </a:rPr>
              <a:t>Webinaire partenaires Assurance Maladie le </a:t>
            </a:r>
            <a:r>
              <a:rPr lang="fr-FR" sz="1400" b="0" dirty="0" smtClean="0">
                <a:solidFill>
                  <a:schemeClr val="bg2"/>
                </a:solidFill>
              </a:rPr>
              <a:t>30/11/2021</a:t>
            </a:r>
          </a:p>
          <a:p>
            <a:pPr marL="517525" lvl="1" indent="-342900" fontAlgn="ctr">
              <a:buClr>
                <a:schemeClr val="accent2"/>
              </a:buClr>
            </a:pPr>
            <a:r>
              <a:rPr lang="fr-FR" sz="1400" b="0" dirty="0" smtClean="0">
                <a:solidFill>
                  <a:schemeClr val="bg2"/>
                </a:solidFill>
              </a:rPr>
              <a:t>Réunions d’information avec les UDAFS début janvier 2022</a:t>
            </a:r>
            <a:endParaRPr lang="fr-FR" sz="1400" b="0" dirty="0">
              <a:solidFill>
                <a:schemeClr val="bg2"/>
              </a:solidFill>
            </a:endParaRPr>
          </a:p>
          <a:p>
            <a:r>
              <a:rPr lang="fr-FR" sz="1400" b="1" dirty="0" smtClean="0">
                <a:solidFill>
                  <a:schemeClr val="accent2"/>
                </a:solidFill>
              </a:rPr>
              <a:t>Bilan</a:t>
            </a:r>
            <a:endParaRPr lang="fr-FR" sz="1400" b="1" dirty="0">
              <a:solidFill>
                <a:schemeClr val="accent2"/>
              </a:solidFill>
            </a:endParaRPr>
          </a:p>
          <a:p>
            <a:r>
              <a:rPr lang="fr-FR" sz="1400" dirty="0">
                <a:solidFill>
                  <a:schemeClr val="bg2"/>
                </a:solidFill>
              </a:rPr>
              <a:t>Les CGU de Mon espace santé prévoient les éléments suivants </a:t>
            </a:r>
            <a:r>
              <a:rPr lang="fr-FR" sz="1400" dirty="0" smtClean="0">
                <a:solidFill>
                  <a:schemeClr val="bg2"/>
                </a:solidFill>
              </a:rPr>
              <a:t>:</a:t>
            </a:r>
          </a:p>
          <a:p>
            <a:endParaRPr lang="fr-FR" sz="1400" dirty="0" smtClean="0">
              <a:solidFill>
                <a:schemeClr val="bg2"/>
              </a:solidFill>
            </a:endParaRPr>
          </a:p>
          <a:p>
            <a:r>
              <a:rPr lang="fr-FR" sz="1400" dirty="0" smtClean="0">
                <a:solidFill>
                  <a:schemeClr val="bg2"/>
                </a:solidFill>
                <a:sym typeface="Wingdings" panose="05000000000000000000" pitchFamily="2" charset="2"/>
              </a:rPr>
              <a:t>Le </a:t>
            </a:r>
            <a:r>
              <a:rPr lang="fr-FR" sz="1400" dirty="0">
                <a:solidFill>
                  <a:schemeClr val="bg2"/>
                </a:solidFill>
                <a:sym typeface="Wingdings" panose="05000000000000000000" pitchFamily="2" charset="2"/>
              </a:rPr>
              <a:t>mandataire doit identifier sa responsabilité vis-à-vis de l’accès aux données de santé des majeurs qu’il </a:t>
            </a:r>
            <a:r>
              <a:rPr lang="fr-FR" sz="1400" dirty="0" smtClean="0">
                <a:solidFill>
                  <a:schemeClr val="bg2"/>
                </a:solidFill>
                <a:sym typeface="Wingdings" panose="05000000000000000000" pitchFamily="2" charset="2"/>
              </a:rPr>
              <a:t>protège.</a:t>
            </a:r>
            <a:r>
              <a:rPr lang="fr-FR" sz="1400" dirty="0" smtClean="0">
                <a:sym typeface="Wingdings" panose="05000000000000000000" pitchFamily="2" charset="2"/>
              </a:rPr>
              <a:t>.</a:t>
            </a:r>
            <a:endParaRPr lang="fr-FR" sz="1400"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25</a:t>
            </a:fld>
            <a:endParaRPr lang="fr-FR" dirty="0"/>
          </a:p>
        </p:txBody>
      </p:sp>
      <p:sp>
        <p:nvSpPr>
          <p:cNvPr id="4" name="Titre 3"/>
          <p:cNvSpPr>
            <a:spLocks noGrp="1"/>
          </p:cNvSpPr>
          <p:nvPr>
            <p:ph type="title"/>
          </p:nvPr>
        </p:nvSpPr>
        <p:spPr/>
        <p:txBody>
          <a:bodyPr/>
          <a:lstStyle/>
          <a:p>
            <a:r>
              <a:rPr lang="fr-FR" dirty="0" smtClean="0"/>
              <a:t>majeurs protégés</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058692216"/>
              </p:ext>
            </p:extLst>
          </p:nvPr>
        </p:nvGraphicFramePr>
        <p:xfrm>
          <a:off x="911424" y="4941168"/>
          <a:ext cx="10153128" cy="936104"/>
        </p:xfrm>
        <a:graphic>
          <a:graphicData uri="http://schemas.openxmlformats.org/drawingml/2006/table">
            <a:tbl>
              <a:tblPr firstRow="1" bandRow="1">
                <a:tableStyleId>{5C22544A-7EE6-4342-B048-85BDC9FD1C3A}</a:tableStyleId>
              </a:tblPr>
              <a:tblGrid>
                <a:gridCol w="10153128"/>
              </a:tblGrid>
              <a:tr h="936104">
                <a:tc>
                  <a:txBody>
                    <a:bodyPr/>
                    <a:lstStyle/>
                    <a:p>
                      <a:r>
                        <a:rPr lang="fr-FR" sz="1050" b="1" i="0" kern="1200" dirty="0" smtClean="0">
                          <a:solidFill>
                            <a:schemeClr val="bg2"/>
                          </a:solidFill>
                          <a:effectLst/>
                          <a:latin typeface="+mn-lt"/>
                          <a:ea typeface="+mn-ea"/>
                          <a:cs typeface="+mn-cs"/>
                        </a:rPr>
                        <a:t>2.1.b Cas d'accès au service pour le compte d'un majeur faisant l'objet d'une mesure de protection juridique avec représentation relative à la personne</a:t>
                      </a:r>
                    </a:p>
                    <a:p>
                      <a:r>
                        <a:rPr lang="fr-FR" sz="1050" b="0" i="0" kern="1200" dirty="0" smtClean="0">
                          <a:solidFill>
                            <a:schemeClr val="bg2"/>
                          </a:solidFill>
                          <a:effectLst/>
                          <a:latin typeface="+mn-lt"/>
                          <a:ea typeface="+mn-ea"/>
                          <a:cs typeface="+mn-cs"/>
                        </a:rPr>
                        <a:t>La personne en charge d'une mesure de protection juridique relative au titulaire de « Mon espace Santé » exerce pour son compte toutes les actions sur son espace « Mon espace santé ».</a:t>
                      </a:r>
                    </a:p>
                    <a:p>
                      <a:r>
                        <a:rPr lang="fr-FR" sz="1050" b="0" i="0" kern="1200" dirty="0" smtClean="0">
                          <a:solidFill>
                            <a:schemeClr val="bg2"/>
                          </a:solidFill>
                          <a:effectLst/>
                          <a:latin typeface="+mn-lt"/>
                          <a:ea typeface="+mn-ea"/>
                          <a:cs typeface="+mn-cs"/>
                        </a:rPr>
                        <a:t>Lorsque le titulaire de l'espace « Mon espace santé » est un majeur « protégé » (sous tutelle, par exemple) l'accès à son espace « Mon espace santé » doit être en principe réalisé par la personne en charge de cette représentation (le tuteur, par exemple), après consultation de la personne protégée.</a:t>
                      </a:r>
                    </a:p>
                  </a:txBody>
                  <a:tcPr>
                    <a:solidFill>
                      <a:schemeClr val="accent2">
                        <a:lumMod val="20000"/>
                        <a:lumOff val="80000"/>
                      </a:schemeClr>
                    </a:solidFill>
                  </a:tcPr>
                </a:tc>
              </a:tr>
            </a:tbl>
          </a:graphicData>
        </a:graphic>
      </p:graphicFrame>
      <p:pic>
        <p:nvPicPr>
          <p:cNvPr id="3074" name="Picture 2" descr="Des bénévoles aident des amis handicapés à marcher en plein air Vecteur grat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1916832"/>
            <a:ext cx="3600400" cy="22488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spTree>
    <p:extLst>
      <p:ext uri="{BB962C8B-B14F-4D97-AF65-F5344CB8AC3E}">
        <p14:creationId xmlns:p14="http://schemas.microsoft.com/office/powerpoint/2010/main" val="1555235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273094" y="2087563"/>
            <a:ext cx="10422019" cy="3767137"/>
          </a:xfrm>
          <a:prstGeom prst="rect">
            <a:avLst/>
          </a:prstGeom>
        </p:spPr>
        <p:txBody>
          <a:bodyPr>
            <a:normAutofit/>
          </a:bodyPr>
          <a:lstStyle/>
          <a:p>
            <a:r>
              <a:rPr lang="fr-FR" sz="1400" b="1" dirty="0">
                <a:solidFill>
                  <a:schemeClr val="accent5"/>
                </a:solidFill>
              </a:rPr>
              <a:t>Problématiques</a:t>
            </a:r>
          </a:p>
          <a:p>
            <a:pPr marL="517525" lvl="1" indent="-342900">
              <a:buClr>
                <a:schemeClr val="accent5"/>
              </a:buClr>
            </a:pPr>
            <a:r>
              <a:rPr lang="fr-FR" sz="1400" b="0" dirty="0">
                <a:solidFill>
                  <a:schemeClr val="bg2"/>
                </a:solidFill>
              </a:rPr>
              <a:t>Responsabilité juridique des ASE sur le volet santé (autorité parentale perdure)</a:t>
            </a:r>
          </a:p>
          <a:p>
            <a:pPr marL="517525" lvl="1" indent="-342900">
              <a:buClr>
                <a:schemeClr val="accent5"/>
              </a:buClr>
            </a:pPr>
            <a:r>
              <a:rPr lang="fr-FR" sz="1400" b="0" dirty="0">
                <a:solidFill>
                  <a:schemeClr val="bg2"/>
                </a:solidFill>
              </a:rPr>
              <a:t>Accès au courrier/email à qui de </a:t>
            </a:r>
            <a:r>
              <a:rPr lang="fr-FR" sz="1400" b="0" dirty="0" smtClean="0">
                <a:solidFill>
                  <a:schemeClr val="bg2"/>
                </a:solidFill>
              </a:rPr>
              <a:t>droit</a:t>
            </a:r>
          </a:p>
          <a:p>
            <a:pPr marL="517525" lvl="1" indent="-342900">
              <a:buClr>
                <a:schemeClr val="accent5"/>
              </a:buClr>
            </a:pPr>
            <a:endParaRPr lang="fr-FR" sz="1400" dirty="0"/>
          </a:p>
          <a:p>
            <a:r>
              <a:rPr lang="fr-FR" sz="1400" b="1" dirty="0">
                <a:solidFill>
                  <a:schemeClr val="accent5"/>
                </a:solidFill>
              </a:rPr>
              <a:t>Mobilisation des acteurs</a:t>
            </a:r>
          </a:p>
          <a:p>
            <a:pPr marL="517525" lvl="1" indent="-342900">
              <a:buClr>
                <a:schemeClr val="accent5"/>
              </a:buClr>
            </a:pPr>
            <a:r>
              <a:rPr lang="fr-FR" sz="1400" b="0" dirty="0">
                <a:solidFill>
                  <a:schemeClr val="bg2"/>
                </a:solidFill>
              </a:rPr>
              <a:t>RDV avec la Direction Générale de la Cohésion Sociale le </a:t>
            </a:r>
            <a:r>
              <a:rPr lang="fr-FR" sz="1400" b="0" dirty="0" smtClean="0">
                <a:solidFill>
                  <a:schemeClr val="bg2"/>
                </a:solidFill>
              </a:rPr>
              <a:t>01/06/2021</a:t>
            </a:r>
          </a:p>
          <a:p>
            <a:pPr marL="517525" lvl="1" indent="-342900">
              <a:buClr>
                <a:schemeClr val="accent5"/>
              </a:buClr>
            </a:pPr>
            <a:endParaRPr lang="fr-FR" sz="1200" dirty="0" smtClean="0">
              <a:solidFill>
                <a:schemeClr val="bg2"/>
              </a:solidFill>
            </a:endParaRPr>
          </a:p>
          <a:p>
            <a:r>
              <a:rPr lang="fr-FR" sz="1400" b="1" dirty="0" smtClean="0">
                <a:solidFill>
                  <a:schemeClr val="accent5"/>
                </a:solidFill>
              </a:rPr>
              <a:t>Bilan</a:t>
            </a:r>
            <a:endParaRPr lang="fr-FR" sz="1400" b="1" dirty="0">
              <a:solidFill>
                <a:schemeClr val="accent5"/>
              </a:solidFill>
            </a:endParaRPr>
          </a:p>
          <a:p>
            <a:r>
              <a:rPr lang="fr-FR" sz="1400" dirty="0">
                <a:solidFill>
                  <a:schemeClr val="bg2"/>
                </a:solidFill>
              </a:rPr>
              <a:t>Pour les enfants dont les parents conservent </a:t>
            </a:r>
            <a:r>
              <a:rPr lang="fr-FR" sz="1400" dirty="0" smtClean="0">
                <a:solidFill>
                  <a:schemeClr val="bg2"/>
                </a:solidFill>
              </a:rPr>
              <a:t>l’autorité parentale le </a:t>
            </a:r>
            <a:r>
              <a:rPr lang="fr-FR" sz="1400" dirty="0">
                <a:solidFill>
                  <a:schemeClr val="bg2"/>
                </a:solidFill>
              </a:rPr>
              <a:t>courrier </a:t>
            </a:r>
            <a:r>
              <a:rPr lang="fr-FR" sz="1400" dirty="0" smtClean="0">
                <a:solidFill>
                  <a:schemeClr val="bg2"/>
                </a:solidFill>
              </a:rPr>
              <a:t>sera envoyé à leur domicile.</a:t>
            </a:r>
            <a:endParaRPr lang="fr-FR" sz="1400" dirty="0">
              <a:solidFill>
                <a:schemeClr val="bg2"/>
              </a:solidFill>
            </a:endParaRPr>
          </a:p>
          <a:p>
            <a:r>
              <a:rPr lang="fr-FR" sz="1400" dirty="0">
                <a:solidFill>
                  <a:schemeClr val="bg2"/>
                </a:solidFill>
              </a:rPr>
              <a:t>Pour les autres enfants, une demande d’ouverture de droit en nom propre est demandée. Ils sont alors </a:t>
            </a:r>
            <a:r>
              <a:rPr lang="fr-FR" sz="1400" dirty="0" smtClean="0">
                <a:solidFill>
                  <a:schemeClr val="bg2"/>
                </a:solidFill>
              </a:rPr>
              <a:t>exclus du ciblage (mineur ouvrant droit).</a:t>
            </a:r>
            <a:endParaRPr lang="fr-FR" sz="1400" dirty="0">
              <a:solidFill>
                <a:schemeClr val="bg2"/>
              </a:solidFill>
            </a:endParaRPr>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26</a:t>
            </a:fld>
            <a:endParaRPr lang="fr-FR" dirty="0"/>
          </a:p>
        </p:txBody>
      </p:sp>
      <p:sp>
        <p:nvSpPr>
          <p:cNvPr id="4" name="Titre 3"/>
          <p:cNvSpPr>
            <a:spLocks noGrp="1"/>
          </p:cNvSpPr>
          <p:nvPr>
            <p:ph type="title"/>
          </p:nvPr>
        </p:nvSpPr>
        <p:spPr>
          <a:solidFill>
            <a:schemeClr val="accent5"/>
          </a:solidFill>
        </p:spPr>
        <p:txBody>
          <a:bodyPr/>
          <a:lstStyle/>
          <a:p>
            <a:r>
              <a:rPr lang="fr-FR" dirty="0" smtClean="0"/>
              <a:t>ENFANTS DE L’ASE</a:t>
            </a:r>
            <a:endParaRPr lang="fr-FR" dirty="0"/>
          </a:p>
        </p:txBody>
      </p:sp>
      <p:pic>
        <p:nvPicPr>
          <p:cNvPr id="1029" name="Picture 5" descr="Groupe Diversifié D'enfants à La Maternelle Vecteur grat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133" y="1923092"/>
            <a:ext cx="3546867" cy="244201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spTree>
    <p:extLst>
      <p:ext uri="{BB962C8B-B14F-4D97-AF65-F5344CB8AC3E}">
        <p14:creationId xmlns:p14="http://schemas.microsoft.com/office/powerpoint/2010/main" val="3464658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667787" y="1778470"/>
            <a:ext cx="10422019" cy="3767137"/>
          </a:xfrm>
          <a:prstGeom prst="rect">
            <a:avLst/>
          </a:prstGeom>
        </p:spPr>
        <p:txBody>
          <a:bodyPr>
            <a:noAutofit/>
          </a:bodyPr>
          <a:lstStyle/>
          <a:p>
            <a:r>
              <a:rPr lang="fr-FR" sz="1400" b="1" dirty="0"/>
              <a:t>Problématique</a:t>
            </a:r>
          </a:p>
          <a:p>
            <a:pPr marL="460375" lvl="1" indent="-285750"/>
            <a:r>
              <a:rPr lang="fr-FR" sz="1400" b="0" dirty="0">
                <a:solidFill>
                  <a:schemeClr val="bg2"/>
                </a:solidFill>
              </a:rPr>
              <a:t>Accès au courrier/email </a:t>
            </a:r>
          </a:p>
          <a:p>
            <a:pPr marL="460375" lvl="1" indent="-285750"/>
            <a:r>
              <a:rPr lang="fr-FR" sz="1400" b="0" dirty="0">
                <a:solidFill>
                  <a:schemeClr val="bg2"/>
                </a:solidFill>
              </a:rPr>
              <a:t>Accès à la </a:t>
            </a:r>
            <a:r>
              <a:rPr lang="fr-FR" sz="1400" b="0" dirty="0" smtClean="0">
                <a:solidFill>
                  <a:schemeClr val="bg2"/>
                </a:solidFill>
              </a:rPr>
              <a:t>plateforme</a:t>
            </a:r>
            <a:endParaRPr lang="fr-FR" sz="1400" b="0" dirty="0">
              <a:solidFill>
                <a:schemeClr val="bg2"/>
              </a:solidFill>
            </a:endParaRPr>
          </a:p>
          <a:p>
            <a:r>
              <a:rPr lang="fr-FR" sz="1400" b="1" dirty="0" smtClean="0"/>
              <a:t>Mobilisation </a:t>
            </a:r>
            <a:r>
              <a:rPr lang="fr-FR" sz="1400" b="1" dirty="0"/>
              <a:t>des acteurs</a:t>
            </a:r>
          </a:p>
          <a:p>
            <a:pPr marL="460375" lvl="1" indent="-285750"/>
            <a:r>
              <a:rPr lang="fr-FR" sz="1400" b="0" dirty="0">
                <a:solidFill>
                  <a:schemeClr val="bg2"/>
                </a:solidFill>
              </a:rPr>
              <a:t>RDV avec ministère de la justice le </a:t>
            </a:r>
            <a:r>
              <a:rPr lang="fr-FR" sz="1400" b="0" dirty="0" smtClean="0">
                <a:solidFill>
                  <a:schemeClr val="bg2"/>
                </a:solidFill>
              </a:rPr>
              <a:t>28/05/2021 et le 18/11/2021</a:t>
            </a:r>
            <a:endParaRPr lang="fr-FR" sz="1400" b="0" dirty="0">
              <a:solidFill>
                <a:schemeClr val="bg2"/>
              </a:solidFill>
            </a:endParaRPr>
          </a:p>
          <a:p>
            <a:r>
              <a:rPr lang="fr-FR" sz="1400" b="1" dirty="0" smtClean="0"/>
              <a:t>Bilan </a:t>
            </a:r>
          </a:p>
          <a:p>
            <a:pPr marL="460375" lvl="1" indent="-285750"/>
            <a:r>
              <a:rPr lang="fr-FR" sz="1400" b="0" dirty="0">
                <a:solidFill>
                  <a:schemeClr val="bg2"/>
                </a:solidFill>
              </a:rPr>
              <a:t>Accès à l’information limité (pas d’accès Internet, distribution du courrier aléatoire)</a:t>
            </a:r>
          </a:p>
          <a:p>
            <a:pPr marL="460375" lvl="1" indent="-285750"/>
            <a:r>
              <a:rPr lang="fr-FR" sz="1400" b="0" dirty="0">
                <a:solidFill>
                  <a:schemeClr val="bg2"/>
                </a:solidFill>
              </a:rPr>
              <a:t>Pas d’accès à la carte Vitale (déposée au greffe ou au domicile du détenu)</a:t>
            </a:r>
          </a:p>
          <a:p>
            <a:r>
              <a:rPr lang="fr-FR" sz="1400" dirty="0">
                <a:solidFill>
                  <a:schemeClr val="accent3"/>
                </a:solidFill>
                <a:sym typeface="Wingdings" panose="05000000000000000000" pitchFamily="2" charset="2"/>
              </a:rPr>
              <a:t></a:t>
            </a:r>
            <a:r>
              <a:rPr lang="fr-FR" sz="1400" dirty="0">
                <a:solidFill>
                  <a:schemeClr val="bg2"/>
                </a:solidFill>
                <a:sym typeface="Wingdings" panose="05000000000000000000" pitchFamily="2" charset="2"/>
              </a:rPr>
              <a:t> </a:t>
            </a:r>
            <a:r>
              <a:rPr lang="fr-FR" sz="1400" dirty="0" smtClean="0">
                <a:solidFill>
                  <a:schemeClr val="bg2"/>
                </a:solidFill>
                <a:sym typeface="Wingdings" panose="05000000000000000000" pitchFamily="2" charset="2"/>
              </a:rPr>
              <a:t>Une communication sera réalisée dans chaque établissement pénitenciers. Le recueil des oppositions sera réalisé par l’établissement et transmis à l’Assurance Maladie pour prise en compte.</a:t>
            </a:r>
            <a:endParaRPr lang="fr-FR" sz="1400" dirty="0">
              <a:solidFill>
                <a:schemeClr val="bg2"/>
              </a:solidFill>
            </a:endParaRPr>
          </a:p>
          <a:p>
            <a:endParaRPr lang="fr-FR" sz="1200" b="1" dirty="0">
              <a:solidFill>
                <a:schemeClr val="bg2"/>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27</a:t>
            </a:fld>
            <a:endParaRPr lang="fr-FR" dirty="0"/>
          </a:p>
        </p:txBody>
      </p:sp>
      <p:sp>
        <p:nvSpPr>
          <p:cNvPr id="4" name="Titre 3"/>
          <p:cNvSpPr>
            <a:spLocks noGrp="1"/>
          </p:cNvSpPr>
          <p:nvPr>
            <p:ph type="title"/>
          </p:nvPr>
        </p:nvSpPr>
        <p:spPr/>
        <p:txBody>
          <a:bodyPr/>
          <a:lstStyle/>
          <a:p>
            <a:r>
              <a:rPr lang="fr-FR" dirty="0" smtClean="0"/>
              <a:t>détenus</a:t>
            </a:r>
            <a:endParaRPr lang="fr-FR"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739" y="2082304"/>
            <a:ext cx="288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spTree>
    <p:extLst>
      <p:ext uri="{BB962C8B-B14F-4D97-AF65-F5344CB8AC3E}">
        <p14:creationId xmlns:p14="http://schemas.microsoft.com/office/powerpoint/2010/main" val="2515290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28</a:t>
            </a:fld>
            <a:endParaRPr lang="fr-FR" dirty="0"/>
          </a:p>
        </p:txBody>
      </p:sp>
      <p:sp>
        <p:nvSpPr>
          <p:cNvPr id="29" name="Titre 28"/>
          <p:cNvSpPr>
            <a:spLocks noGrp="1"/>
          </p:cNvSpPr>
          <p:nvPr>
            <p:ph type="title"/>
          </p:nvPr>
        </p:nvSpPr>
        <p:spPr/>
        <p:txBody>
          <a:bodyPr/>
          <a:lstStyle/>
          <a:p>
            <a:r>
              <a:rPr lang="fr-FR" dirty="0" smtClean="0"/>
              <a:t>accompagnement et inclusion numérique</a:t>
            </a:r>
            <a:endParaRPr lang="fr-FR" dirty="0"/>
          </a:p>
        </p:txBody>
      </p:sp>
      <p:sp>
        <p:nvSpPr>
          <p:cNvPr id="6" name="Rectangle 5">
            <a:extLst>
              <a:ext uri="{FF2B5EF4-FFF2-40B4-BE49-F238E27FC236}">
                <a16:creationId xmlns:a16="http://schemas.microsoft.com/office/drawing/2014/main" xmlns="" id="{3194E531-485A-4FDF-AB9C-BA8430902F6E}"/>
              </a:ext>
            </a:extLst>
          </p:cNvPr>
          <p:cNvSpPr/>
          <p:nvPr/>
        </p:nvSpPr>
        <p:spPr>
          <a:xfrm>
            <a:off x="629388" y="1916832"/>
            <a:ext cx="2274849"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D42B4CA0-D812-4794-BC37-D556E1B619A7}"/>
              </a:ext>
            </a:extLst>
          </p:cNvPr>
          <p:cNvSpPr/>
          <p:nvPr/>
        </p:nvSpPr>
        <p:spPr>
          <a:xfrm>
            <a:off x="3623306" y="2579420"/>
            <a:ext cx="2160000"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xmlns="" id="{21318ACD-E84C-4FF2-A296-5C79C3435CE5}"/>
              </a:ext>
            </a:extLst>
          </p:cNvPr>
          <p:cNvSpPr/>
          <p:nvPr/>
        </p:nvSpPr>
        <p:spPr>
          <a:xfrm>
            <a:off x="6488244" y="2579420"/>
            <a:ext cx="2160000"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48881348-4A8B-4FA3-B1C7-68B8F091C2AF}"/>
              </a:ext>
            </a:extLst>
          </p:cNvPr>
          <p:cNvSpPr/>
          <p:nvPr/>
        </p:nvSpPr>
        <p:spPr>
          <a:xfrm>
            <a:off x="9353183" y="2579420"/>
            <a:ext cx="2160000"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xmlns="" id="{98380430-4A7E-40F9-878B-E41D4C2A6B3B}"/>
              </a:ext>
            </a:extLst>
          </p:cNvPr>
          <p:cNvSpPr/>
          <p:nvPr/>
        </p:nvSpPr>
        <p:spPr>
          <a:xfrm>
            <a:off x="643519" y="2579420"/>
            <a:ext cx="2274849"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1EABFB2A-94C4-45D4-9336-D80DC9A08571}"/>
              </a:ext>
            </a:extLst>
          </p:cNvPr>
          <p:cNvSpPr/>
          <p:nvPr/>
        </p:nvSpPr>
        <p:spPr>
          <a:xfrm>
            <a:off x="623391" y="1939645"/>
            <a:ext cx="2274849" cy="461665"/>
          </a:xfrm>
          <a:prstGeom prst="rect">
            <a:avLst/>
          </a:prstGeom>
        </p:spPr>
        <p:txBody>
          <a:bodyPr wrap="square">
            <a:spAutoFit/>
          </a:bodyPr>
          <a:lstStyle/>
          <a:p>
            <a:pPr algn="ctr"/>
            <a:r>
              <a:rPr lang="fr-FR" sz="1200" b="1" dirty="0">
                <a:solidFill>
                  <a:schemeClr val="bg1"/>
                </a:solidFill>
                <a:latin typeface="+mj-lt"/>
                <a:cs typeface="Arial" panose="020B0604020202020204" pitchFamily="34" charset="0"/>
              </a:rPr>
              <a:t>Un déploiement d’un nouveau dispositif</a:t>
            </a:r>
          </a:p>
        </p:txBody>
      </p:sp>
      <p:sp>
        <p:nvSpPr>
          <p:cNvPr id="12" name="Rectangle 11">
            <a:extLst>
              <a:ext uri="{FF2B5EF4-FFF2-40B4-BE49-F238E27FC236}">
                <a16:creationId xmlns:a16="http://schemas.microsoft.com/office/drawing/2014/main" xmlns="" id="{5D9223B0-AD08-433C-8829-42EFCCA31710}"/>
              </a:ext>
            </a:extLst>
          </p:cNvPr>
          <p:cNvSpPr/>
          <p:nvPr/>
        </p:nvSpPr>
        <p:spPr>
          <a:xfrm>
            <a:off x="6488244" y="3476174"/>
            <a:ext cx="2160000" cy="2123658"/>
          </a:xfrm>
          <a:prstGeom prst="rect">
            <a:avLst/>
          </a:prstGeom>
        </p:spPr>
        <p:txBody>
          <a:bodyPr wrap="square">
            <a:spAutoFit/>
          </a:bodyPr>
          <a:lstStyle/>
          <a:p>
            <a:r>
              <a:rPr lang="fr-FR" sz="1200" dirty="0">
                <a:solidFill>
                  <a:schemeClr val="bg2"/>
                </a:solidFill>
                <a:latin typeface="+mj-lt"/>
                <a:cs typeface="Arial" panose="020B0604020202020204" pitchFamily="34" charset="0"/>
              </a:rPr>
              <a:t>Les acteurs de la médiation </a:t>
            </a:r>
            <a:r>
              <a:rPr lang="fr-FR" sz="1200" dirty="0" smtClean="0">
                <a:solidFill>
                  <a:schemeClr val="bg2"/>
                </a:solidFill>
                <a:latin typeface="+mj-lt"/>
                <a:cs typeface="Arial" panose="020B0604020202020204" pitchFamily="34" charset="0"/>
              </a:rPr>
              <a:t>numérique, informent </a:t>
            </a:r>
            <a:r>
              <a:rPr lang="fr-FR" sz="1200" dirty="0">
                <a:solidFill>
                  <a:schemeClr val="bg2"/>
                </a:solidFill>
                <a:latin typeface="+mj-lt"/>
                <a:cs typeface="Arial" panose="020B0604020202020204" pitchFamily="34" charset="0"/>
              </a:rPr>
              <a:t>et </a:t>
            </a:r>
            <a:r>
              <a:rPr lang="fr-FR" sz="1200" dirty="0" smtClean="0">
                <a:solidFill>
                  <a:schemeClr val="bg2"/>
                </a:solidFill>
                <a:latin typeface="+mj-lt"/>
                <a:cs typeface="Arial" panose="020B0604020202020204" pitchFamily="34" charset="0"/>
              </a:rPr>
              <a:t>conseillent </a:t>
            </a:r>
            <a:r>
              <a:rPr lang="fr-FR" sz="1200" dirty="0">
                <a:solidFill>
                  <a:schemeClr val="bg2"/>
                </a:solidFill>
                <a:latin typeface="+mj-lt"/>
                <a:cs typeface="Arial" panose="020B0604020202020204" pitchFamily="34" charset="0"/>
              </a:rPr>
              <a:t>les publics sur les usages du </a:t>
            </a:r>
            <a:r>
              <a:rPr lang="fr-FR" sz="1200" dirty="0" smtClean="0">
                <a:solidFill>
                  <a:schemeClr val="bg2"/>
                </a:solidFill>
                <a:latin typeface="+mj-lt"/>
                <a:cs typeface="Arial" panose="020B0604020202020204" pitchFamily="34" charset="0"/>
              </a:rPr>
              <a:t>numérique. Ils organisent </a:t>
            </a:r>
            <a:r>
              <a:rPr lang="fr-FR" sz="1200" dirty="0">
                <a:solidFill>
                  <a:schemeClr val="bg2"/>
                </a:solidFill>
                <a:latin typeface="+mj-lt"/>
                <a:cs typeface="Arial" panose="020B0604020202020204" pitchFamily="34" charset="0"/>
              </a:rPr>
              <a:t>des actions de médiation au sein de </a:t>
            </a:r>
            <a:r>
              <a:rPr lang="fr-FR" sz="1200" dirty="0" smtClean="0">
                <a:solidFill>
                  <a:schemeClr val="bg2"/>
                </a:solidFill>
                <a:latin typeface="+mj-lt"/>
                <a:cs typeface="Arial" panose="020B0604020202020204" pitchFamily="34" charset="0"/>
              </a:rPr>
              <a:t>leur </a:t>
            </a:r>
            <a:r>
              <a:rPr lang="fr-FR" sz="1200" dirty="0">
                <a:solidFill>
                  <a:schemeClr val="bg2"/>
                </a:solidFill>
                <a:latin typeface="+mj-lt"/>
                <a:cs typeface="Arial" panose="020B0604020202020204" pitchFamily="34" charset="0"/>
              </a:rPr>
              <a:t>structure, du "tiers </a:t>
            </a:r>
            <a:r>
              <a:rPr lang="fr-FR" sz="1200" dirty="0" smtClean="0">
                <a:solidFill>
                  <a:schemeClr val="bg2"/>
                </a:solidFill>
                <a:latin typeface="+mj-lt"/>
                <a:cs typeface="Arial" panose="020B0604020202020204" pitchFamily="34" charset="0"/>
              </a:rPr>
              <a:t>lieu" </a:t>
            </a:r>
            <a:r>
              <a:rPr lang="fr-FR" sz="1200" dirty="0">
                <a:solidFill>
                  <a:schemeClr val="bg2"/>
                </a:solidFill>
                <a:latin typeface="+mj-lt"/>
                <a:cs typeface="Arial" panose="020B0604020202020204" pitchFamily="34" charset="0"/>
              </a:rPr>
              <a:t>dont il </a:t>
            </a:r>
            <a:r>
              <a:rPr lang="fr-FR" sz="1200" dirty="0" smtClean="0">
                <a:solidFill>
                  <a:schemeClr val="bg2"/>
                </a:solidFill>
                <a:latin typeface="+mj-lt"/>
                <a:cs typeface="Arial" panose="020B0604020202020204" pitchFamily="34" charset="0"/>
              </a:rPr>
              <a:t>dépend. Ils animent </a:t>
            </a:r>
            <a:r>
              <a:rPr lang="fr-FR" sz="1200" dirty="0">
                <a:solidFill>
                  <a:schemeClr val="bg2"/>
                </a:solidFill>
                <a:latin typeface="+mj-lt"/>
                <a:cs typeface="Arial" panose="020B0604020202020204" pitchFamily="34" charset="0"/>
              </a:rPr>
              <a:t>des </a:t>
            </a:r>
            <a:r>
              <a:rPr lang="fr-FR" sz="1200" dirty="0" smtClean="0">
                <a:solidFill>
                  <a:schemeClr val="bg2"/>
                </a:solidFill>
                <a:latin typeface="+mj-lt"/>
                <a:cs typeface="Arial" panose="020B0604020202020204" pitchFamily="34" charset="0"/>
              </a:rPr>
              <a:t>ateliers d’accompagnement et </a:t>
            </a:r>
            <a:r>
              <a:rPr lang="fr-FR" sz="1200" dirty="0">
                <a:solidFill>
                  <a:schemeClr val="bg2"/>
                </a:solidFill>
                <a:latin typeface="+mj-lt"/>
                <a:cs typeface="Arial" panose="020B0604020202020204" pitchFamily="34" charset="0"/>
              </a:rPr>
              <a:t>de prise en main des outils </a:t>
            </a:r>
            <a:r>
              <a:rPr lang="fr-FR" sz="1200" dirty="0" smtClean="0">
                <a:solidFill>
                  <a:schemeClr val="bg2"/>
                </a:solidFill>
                <a:latin typeface="+mj-lt"/>
                <a:cs typeface="Arial" panose="020B0604020202020204" pitchFamily="34" charset="0"/>
              </a:rPr>
              <a:t>numériques.</a:t>
            </a:r>
            <a:endParaRPr lang="fr-FR" sz="1200" dirty="0">
              <a:solidFill>
                <a:schemeClr val="bg2"/>
              </a:solidFill>
              <a:latin typeface="+mj-lt"/>
              <a:cs typeface="Arial" panose="020B0604020202020204" pitchFamily="34" charset="0"/>
            </a:endParaRPr>
          </a:p>
        </p:txBody>
      </p:sp>
      <p:grpSp>
        <p:nvGrpSpPr>
          <p:cNvPr id="13" name="Group 10">
            <a:extLst>
              <a:ext uri="{FF2B5EF4-FFF2-40B4-BE49-F238E27FC236}">
                <a16:creationId xmlns:a16="http://schemas.microsoft.com/office/drawing/2014/main" xmlns="" id="{00E49C10-0A9A-42B5-8E4E-ECB5BC3EBCE5}"/>
              </a:ext>
            </a:extLst>
          </p:cNvPr>
          <p:cNvGrpSpPr>
            <a:grpSpLocks noChangeAspect="1"/>
          </p:cNvGrpSpPr>
          <p:nvPr/>
        </p:nvGrpSpPr>
        <p:grpSpPr>
          <a:xfrm>
            <a:off x="9732004" y="2859415"/>
            <a:ext cx="1078357" cy="504000"/>
            <a:chOff x="6658571" y="1326642"/>
            <a:chExt cx="1790572" cy="823176"/>
          </a:xfrm>
        </p:grpSpPr>
        <p:pic>
          <p:nvPicPr>
            <p:cNvPr id="14" name="Picture 11">
              <a:extLst>
                <a:ext uri="{FF2B5EF4-FFF2-40B4-BE49-F238E27FC236}">
                  <a16:creationId xmlns:a16="http://schemas.microsoft.com/office/drawing/2014/main" xmlns="" id="{833356C3-4C70-417E-89A4-2450191F3D93}"/>
                </a:ext>
              </a:extLst>
            </p:cNvPr>
            <p:cNvPicPr>
              <a:picLocks noChangeAspect="1"/>
            </p:cNvPicPr>
            <p:nvPr/>
          </p:nvPicPr>
          <p:blipFill>
            <a:blip r:embed="rId2"/>
            <a:stretch>
              <a:fillRect/>
            </a:stretch>
          </p:blipFill>
          <p:spPr>
            <a:xfrm>
              <a:off x="7297376" y="1547634"/>
              <a:ext cx="1151767" cy="602184"/>
            </a:xfrm>
            <a:prstGeom prst="rect">
              <a:avLst/>
            </a:prstGeom>
          </p:spPr>
        </p:pic>
        <p:pic>
          <p:nvPicPr>
            <p:cNvPr id="15" name="Picture 10" descr="Aidants Connect">
              <a:extLst>
                <a:ext uri="{FF2B5EF4-FFF2-40B4-BE49-F238E27FC236}">
                  <a16:creationId xmlns:a16="http://schemas.microsoft.com/office/drawing/2014/main" xmlns="" id="{0CEC327B-40F0-470A-99F6-54167CD91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571" y="1326642"/>
              <a:ext cx="1033440" cy="4243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4">
            <a:extLst>
              <a:ext uri="{FF2B5EF4-FFF2-40B4-BE49-F238E27FC236}">
                <a16:creationId xmlns:a16="http://schemas.microsoft.com/office/drawing/2014/main" xmlns="" id="{4E9BE722-553D-4551-994B-CD60627D79E9}"/>
              </a:ext>
            </a:extLst>
          </p:cNvPr>
          <p:cNvGrpSpPr/>
          <p:nvPr/>
        </p:nvGrpSpPr>
        <p:grpSpPr>
          <a:xfrm>
            <a:off x="4020731" y="2672945"/>
            <a:ext cx="1356558" cy="643550"/>
            <a:chOff x="300222" y="1371145"/>
            <a:chExt cx="1839471" cy="858360"/>
          </a:xfrm>
        </p:grpSpPr>
        <p:pic>
          <p:nvPicPr>
            <p:cNvPr id="17" name="Picture 12" descr="preview logo cnfs">
              <a:extLst>
                <a:ext uri="{FF2B5EF4-FFF2-40B4-BE49-F238E27FC236}">
                  <a16:creationId xmlns:a16="http://schemas.microsoft.com/office/drawing/2014/main" xmlns="" id="{634E02C9-0839-46E0-9948-1DDD75668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22" y="1454689"/>
              <a:ext cx="1485789" cy="774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a:extLst>
                <a:ext uri="{FF2B5EF4-FFF2-40B4-BE49-F238E27FC236}">
                  <a16:creationId xmlns:a16="http://schemas.microsoft.com/office/drawing/2014/main" xmlns="" id="{5D35E41F-EE7B-46CE-B2D4-627BC73431F6}"/>
                </a:ext>
              </a:extLst>
            </p:cNvPr>
            <p:cNvPicPr>
              <a:picLocks noChangeAspect="1"/>
            </p:cNvPicPr>
            <p:nvPr/>
          </p:nvPicPr>
          <p:blipFill>
            <a:blip r:embed="rId5"/>
            <a:stretch>
              <a:fillRect/>
            </a:stretch>
          </p:blipFill>
          <p:spPr>
            <a:xfrm flipH="1">
              <a:off x="1739600" y="1371145"/>
              <a:ext cx="400093" cy="858360"/>
            </a:xfrm>
            <a:prstGeom prst="rect">
              <a:avLst/>
            </a:prstGeom>
          </p:spPr>
        </p:pic>
      </p:grpSp>
      <p:sp>
        <p:nvSpPr>
          <p:cNvPr id="19" name="Rectangle 18">
            <a:extLst>
              <a:ext uri="{FF2B5EF4-FFF2-40B4-BE49-F238E27FC236}">
                <a16:creationId xmlns:a16="http://schemas.microsoft.com/office/drawing/2014/main" xmlns="" id="{853DFAAF-82EE-4EC4-B2EA-BAE0F93CD83E}"/>
              </a:ext>
            </a:extLst>
          </p:cNvPr>
          <p:cNvSpPr/>
          <p:nvPr/>
        </p:nvSpPr>
        <p:spPr>
          <a:xfrm>
            <a:off x="9353183" y="3476174"/>
            <a:ext cx="2160000" cy="830997"/>
          </a:xfrm>
          <a:prstGeom prst="rect">
            <a:avLst/>
          </a:prstGeom>
        </p:spPr>
        <p:txBody>
          <a:bodyPr wrap="square">
            <a:spAutoFit/>
          </a:bodyPr>
          <a:lstStyle/>
          <a:p>
            <a:pPr>
              <a:spcAft>
                <a:spcPts val="1200"/>
              </a:spcAft>
            </a:pPr>
            <a:r>
              <a:rPr lang="fr-FR" sz="1200" dirty="0">
                <a:solidFill>
                  <a:schemeClr val="bg2"/>
                </a:solidFill>
                <a:latin typeface="+mj-lt"/>
                <a:cs typeface="Arial" panose="020B0604020202020204" pitchFamily="34" charset="0"/>
              </a:rPr>
              <a:t>Les aidants accompagnent les usagers sur les enjeux de confidentialité et de sécurité des </a:t>
            </a:r>
            <a:r>
              <a:rPr lang="fr-FR" sz="1200" dirty="0" smtClean="0">
                <a:solidFill>
                  <a:schemeClr val="bg2"/>
                </a:solidFill>
                <a:latin typeface="+mj-lt"/>
                <a:cs typeface="Arial" panose="020B0604020202020204" pitchFamily="34" charset="0"/>
              </a:rPr>
              <a:t>données.</a:t>
            </a:r>
            <a:endParaRPr lang="fr-FR" sz="1200" dirty="0">
              <a:solidFill>
                <a:schemeClr val="bg2"/>
              </a:solidFill>
              <a:latin typeface="+mj-lt"/>
              <a:cs typeface="Arial" panose="020B0604020202020204" pitchFamily="34" charset="0"/>
            </a:endParaRPr>
          </a:p>
        </p:txBody>
      </p:sp>
      <p:grpSp>
        <p:nvGrpSpPr>
          <p:cNvPr id="20" name="Group 36">
            <a:extLst>
              <a:ext uri="{FF2B5EF4-FFF2-40B4-BE49-F238E27FC236}">
                <a16:creationId xmlns:a16="http://schemas.microsoft.com/office/drawing/2014/main" xmlns="" id="{CB4DA70F-BC12-4EBC-970E-1BD3246F4E68}"/>
              </a:ext>
            </a:extLst>
          </p:cNvPr>
          <p:cNvGrpSpPr/>
          <p:nvPr/>
        </p:nvGrpSpPr>
        <p:grpSpPr>
          <a:xfrm>
            <a:off x="656752" y="2841882"/>
            <a:ext cx="2126880" cy="498977"/>
            <a:chOff x="363414" y="1800655"/>
            <a:chExt cx="2126880" cy="498977"/>
          </a:xfrm>
        </p:grpSpPr>
        <p:sp>
          <p:nvSpPr>
            <p:cNvPr id="21" name="Rectangle 20">
              <a:extLst>
                <a:ext uri="{FF2B5EF4-FFF2-40B4-BE49-F238E27FC236}">
                  <a16:creationId xmlns:a16="http://schemas.microsoft.com/office/drawing/2014/main" xmlns="" id="{6DA51EE0-00F9-4A36-AC23-2BE63DE937C1}"/>
                </a:ext>
              </a:extLst>
            </p:cNvPr>
            <p:cNvSpPr/>
            <p:nvPr/>
          </p:nvSpPr>
          <p:spPr>
            <a:xfrm>
              <a:off x="843924" y="1829260"/>
              <a:ext cx="1646370" cy="415498"/>
            </a:xfrm>
            <a:prstGeom prst="rect">
              <a:avLst/>
            </a:prstGeom>
          </p:spPr>
          <p:txBody>
            <a:bodyPr wrap="square">
              <a:spAutoFit/>
            </a:bodyPr>
            <a:lstStyle/>
            <a:p>
              <a:pPr>
                <a:spcAft>
                  <a:spcPts val="1200"/>
                </a:spcAft>
              </a:pPr>
              <a:r>
                <a:rPr lang="fr-FR" sz="1050" b="1" dirty="0">
                  <a:solidFill>
                    <a:schemeClr val="bg2">
                      <a:lumMod val="50000"/>
                    </a:schemeClr>
                  </a:solidFill>
                  <a:latin typeface="+mj-lt"/>
                  <a:cs typeface="Arial" panose="020B0604020202020204" pitchFamily="34" charset="0"/>
                </a:rPr>
                <a:t>Ambassadeurs Mon espace santé</a:t>
              </a:r>
            </a:p>
          </p:txBody>
        </p:sp>
        <p:pic>
          <p:nvPicPr>
            <p:cNvPr id="22" name="Picture 18">
              <a:extLst>
                <a:ext uri="{FF2B5EF4-FFF2-40B4-BE49-F238E27FC236}">
                  <a16:creationId xmlns:a16="http://schemas.microsoft.com/office/drawing/2014/main" xmlns="" id="{9398A0EC-F6AB-4F13-80FA-42AAAF0C4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414" y="1800655"/>
              <a:ext cx="498977" cy="498977"/>
            </a:xfrm>
            <a:prstGeom prst="rect">
              <a:avLst/>
            </a:prstGeom>
          </p:spPr>
        </p:pic>
      </p:grpSp>
      <p:sp>
        <p:nvSpPr>
          <p:cNvPr id="23" name="Rectangle 22">
            <a:extLst>
              <a:ext uri="{FF2B5EF4-FFF2-40B4-BE49-F238E27FC236}">
                <a16:creationId xmlns:a16="http://schemas.microsoft.com/office/drawing/2014/main" xmlns="" id="{53D2723D-4C4F-4950-A2D6-C4C20BD685A1}"/>
              </a:ext>
            </a:extLst>
          </p:cNvPr>
          <p:cNvSpPr/>
          <p:nvPr/>
        </p:nvSpPr>
        <p:spPr>
          <a:xfrm>
            <a:off x="3623306" y="3476174"/>
            <a:ext cx="2160000" cy="1938992"/>
          </a:xfrm>
          <a:prstGeom prst="rect">
            <a:avLst/>
          </a:prstGeom>
        </p:spPr>
        <p:txBody>
          <a:bodyPr wrap="square">
            <a:spAutoFit/>
          </a:bodyPr>
          <a:lstStyle/>
          <a:p>
            <a:r>
              <a:rPr lang="fr-FR" sz="1200" dirty="0">
                <a:solidFill>
                  <a:schemeClr val="bg2"/>
                </a:solidFill>
                <a:latin typeface="+mj-lt"/>
                <a:cs typeface="Arial" panose="020B0604020202020204" pitchFamily="34" charset="0"/>
              </a:rPr>
              <a:t>Les conseillers numériques France services aident les usagers dans leur démarches et notamment les démarches en ligne. Un programme spécifique d’accompagnement à la prise en main de Mon espace santé est prévu.</a:t>
            </a:r>
          </a:p>
          <a:p>
            <a:pPr algn="just"/>
            <a:endParaRPr lang="fr-FR" sz="1200" dirty="0">
              <a:solidFill>
                <a:schemeClr val="bg2"/>
              </a:solidFill>
              <a:latin typeface="+mj-lt"/>
              <a:cs typeface="Arial" panose="020B0604020202020204" pitchFamily="34" charset="0"/>
            </a:endParaRPr>
          </a:p>
        </p:txBody>
      </p:sp>
      <p:sp>
        <p:nvSpPr>
          <p:cNvPr id="24" name="Rectangle 23">
            <a:extLst>
              <a:ext uri="{FF2B5EF4-FFF2-40B4-BE49-F238E27FC236}">
                <a16:creationId xmlns:a16="http://schemas.microsoft.com/office/drawing/2014/main" xmlns="" id="{A1839395-810F-4163-8FA1-32D4E661FD77}"/>
              </a:ext>
            </a:extLst>
          </p:cNvPr>
          <p:cNvSpPr/>
          <p:nvPr/>
        </p:nvSpPr>
        <p:spPr>
          <a:xfrm>
            <a:off x="3623306" y="1916832"/>
            <a:ext cx="7889877" cy="461665"/>
          </a:xfrm>
          <a:prstGeom prst="rect">
            <a:avLst/>
          </a:prstGeom>
          <a:solidFill>
            <a:schemeClr val="accent4">
              <a:lumMod val="60000"/>
              <a:lumOff val="40000"/>
            </a:schemeClr>
          </a:solidFill>
        </p:spPr>
        <p:txBody>
          <a:bodyPr wrap="square">
            <a:spAutoFit/>
          </a:bodyPr>
          <a:lstStyle/>
          <a:p>
            <a:pPr algn="ctr"/>
            <a:r>
              <a:rPr lang="fr-FR" sz="1200" b="1" dirty="0">
                <a:solidFill>
                  <a:schemeClr val="bg2">
                    <a:lumMod val="50000"/>
                  </a:schemeClr>
                </a:solidFill>
              </a:rPr>
              <a:t>Une capitalisation sur les dispositifs existants pour </a:t>
            </a:r>
            <a:r>
              <a:rPr lang="fr-FR" sz="1200" b="1" dirty="0" smtClean="0">
                <a:solidFill>
                  <a:schemeClr val="bg2">
                    <a:lumMod val="50000"/>
                  </a:schemeClr>
                </a:solidFill>
              </a:rPr>
              <a:t>renforcer la prise en main de Mon espace santé, notamment auprès des publics </a:t>
            </a:r>
            <a:r>
              <a:rPr lang="fr-FR" sz="1200" b="1" dirty="0">
                <a:solidFill>
                  <a:schemeClr val="bg2">
                    <a:lumMod val="50000"/>
                  </a:schemeClr>
                </a:solidFill>
              </a:rPr>
              <a:t>les plus éloignés du numérique</a:t>
            </a:r>
          </a:p>
        </p:txBody>
      </p:sp>
      <p:sp>
        <p:nvSpPr>
          <p:cNvPr id="25" name="Rectangle 24">
            <a:extLst>
              <a:ext uri="{FF2B5EF4-FFF2-40B4-BE49-F238E27FC236}">
                <a16:creationId xmlns:a16="http://schemas.microsoft.com/office/drawing/2014/main" xmlns="" id="{7E9153D8-F622-4E55-ACB1-FC40DD609626}"/>
              </a:ext>
            </a:extLst>
          </p:cNvPr>
          <p:cNvSpPr/>
          <p:nvPr/>
        </p:nvSpPr>
        <p:spPr>
          <a:xfrm>
            <a:off x="652798" y="3476174"/>
            <a:ext cx="2274849" cy="1569660"/>
          </a:xfrm>
          <a:prstGeom prst="rect">
            <a:avLst/>
          </a:prstGeom>
        </p:spPr>
        <p:txBody>
          <a:bodyPr wrap="square">
            <a:spAutoFit/>
          </a:bodyPr>
          <a:lstStyle/>
          <a:p>
            <a:r>
              <a:rPr lang="fr-FR" sz="1200" dirty="0">
                <a:solidFill>
                  <a:schemeClr val="bg2"/>
                </a:solidFill>
                <a:latin typeface="+mj-lt"/>
                <a:cs typeface="Arial" panose="020B0604020202020204" pitchFamily="34" charset="0"/>
              </a:rPr>
              <a:t>Les ambassadeurs Mon espace santé sont des </a:t>
            </a:r>
            <a:r>
              <a:rPr lang="fr-FR" sz="1200" b="1" dirty="0">
                <a:solidFill>
                  <a:schemeClr val="bg2"/>
                </a:solidFill>
                <a:latin typeface="+mj-lt"/>
                <a:cs typeface="Arial" panose="020B0604020202020204" pitchFamily="34" charset="0"/>
              </a:rPr>
              <a:t>bénévoles</a:t>
            </a:r>
            <a:r>
              <a:rPr lang="fr-FR" sz="1200" dirty="0">
                <a:solidFill>
                  <a:schemeClr val="bg2"/>
                </a:solidFill>
                <a:latin typeface="+mj-lt"/>
                <a:cs typeface="Arial" panose="020B0604020202020204" pitchFamily="34" charset="0"/>
              </a:rPr>
              <a:t> (étudiants, associations de patients…) qui </a:t>
            </a:r>
            <a:r>
              <a:rPr lang="fr-FR" sz="1200" b="1" dirty="0">
                <a:solidFill>
                  <a:schemeClr val="bg2"/>
                </a:solidFill>
                <a:latin typeface="+mj-lt"/>
                <a:cs typeface="Arial" panose="020B0604020202020204" pitchFamily="34" charset="0"/>
              </a:rPr>
              <a:t>sensibilisent</a:t>
            </a:r>
            <a:r>
              <a:rPr lang="fr-FR" sz="1200" dirty="0">
                <a:solidFill>
                  <a:schemeClr val="bg2"/>
                </a:solidFill>
                <a:latin typeface="+mj-lt"/>
                <a:cs typeface="Arial" panose="020B0604020202020204" pitchFamily="34" charset="0"/>
              </a:rPr>
              <a:t> les citoyens à l’usage de Mon espace santé et qui oriente vers les réseaux d’accompagnement.</a:t>
            </a:r>
          </a:p>
        </p:txBody>
      </p:sp>
      <p:grpSp>
        <p:nvGrpSpPr>
          <p:cNvPr id="26" name="Group 38">
            <a:extLst>
              <a:ext uri="{FF2B5EF4-FFF2-40B4-BE49-F238E27FC236}">
                <a16:creationId xmlns:a16="http://schemas.microsoft.com/office/drawing/2014/main" xmlns="" id="{5DBADDBC-D20B-47E8-AC87-F393863D4C35}"/>
              </a:ext>
            </a:extLst>
          </p:cNvPr>
          <p:cNvGrpSpPr/>
          <p:nvPr/>
        </p:nvGrpSpPr>
        <p:grpSpPr>
          <a:xfrm>
            <a:off x="6680093" y="2765067"/>
            <a:ext cx="1834015" cy="546072"/>
            <a:chOff x="5320449" y="1717086"/>
            <a:chExt cx="1834015" cy="546072"/>
          </a:xfrm>
        </p:grpSpPr>
        <p:pic>
          <p:nvPicPr>
            <p:cNvPr id="27" name="Picture 9">
              <a:extLst>
                <a:ext uri="{FF2B5EF4-FFF2-40B4-BE49-F238E27FC236}">
                  <a16:creationId xmlns:a16="http://schemas.microsoft.com/office/drawing/2014/main" xmlns="" id="{BD4388D2-D6E5-4602-A3F5-532D387E53C4}"/>
                </a:ext>
              </a:extLst>
            </p:cNvPr>
            <p:cNvPicPr>
              <a:picLocks noChangeAspect="1"/>
            </p:cNvPicPr>
            <p:nvPr/>
          </p:nvPicPr>
          <p:blipFill>
            <a:blip r:embed="rId7"/>
            <a:stretch>
              <a:fillRect/>
            </a:stretch>
          </p:blipFill>
          <p:spPr>
            <a:xfrm>
              <a:off x="5320449" y="1717086"/>
              <a:ext cx="762133" cy="546072"/>
            </a:xfrm>
            <a:prstGeom prst="rect">
              <a:avLst/>
            </a:prstGeom>
          </p:spPr>
        </p:pic>
        <p:sp>
          <p:nvSpPr>
            <p:cNvPr id="28" name="Rectangle 27">
              <a:extLst>
                <a:ext uri="{FF2B5EF4-FFF2-40B4-BE49-F238E27FC236}">
                  <a16:creationId xmlns:a16="http://schemas.microsoft.com/office/drawing/2014/main" xmlns="" id="{3286D046-FDA8-4733-97C6-BFF640DB4A1F}"/>
                </a:ext>
              </a:extLst>
            </p:cNvPr>
            <p:cNvSpPr/>
            <p:nvPr/>
          </p:nvSpPr>
          <p:spPr>
            <a:xfrm>
              <a:off x="6103321" y="1793901"/>
              <a:ext cx="1051143" cy="400110"/>
            </a:xfrm>
            <a:prstGeom prst="rect">
              <a:avLst/>
            </a:prstGeom>
          </p:spPr>
          <p:txBody>
            <a:bodyPr wrap="square">
              <a:spAutoFit/>
            </a:bodyPr>
            <a:lstStyle/>
            <a:p>
              <a:pPr algn="ctr">
                <a:spcAft>
                  <a:spcPts val="1200"/>
                </a:spcAft>
              </a:pPr>
              <a:r>
                <a:rPr lang="fr-FR" sz="1000" b="1" dirty="0">
                  <a:solidFill>
                    <a:schemeClr val="bg2">
                      <a:lumMod val="50000"/>
                    </a:schemeClr>
                  </a:solidFill>
                  <a:latin typeface="+mj-lt"/>
                  <a:cs typeface="Arial" panose="020B0604020202020204" pitchFamily="34" charset="0"/>
                </a:rPr>
                <a:t>Médiateurs numériques</a:t>
              </a:r>
            </a:p>
          </p:txBody>
        </p:sp>
      </p:grpSp>
      <p:sp>
        <p:nvSpPr>
          <p:cNvPr id="31" name="ZoneTexte 30"/>
          <p:cNvSpPr txBox="1"/>
          <p:nvPr/>
        </p:nvSpPr>
        <p:spPr>
          <a:xfrm>
            <a:off x="650135" y="5189270"/>
            <a:ext cx="2261615" cy="646331"/>
          </a:xfrm>
          <a:prstGeom prst="rect">
            <a:avLst/>
          </a:prstGeom>
          <a:solidFill>
            <a:schemeClr val="accent4">
              <a:lumMod val="20000"/>
              <a:lumOff val="80000"/>
            </a:schemeClr>
          </a:solidFill>
        </p:spPr>
        <p:txBody>
          <a:bodyPr wrap="square" rtlCol="0">
            <a:spAutoFit/>
          </a:bodyPr>
          <a:lstStyle/>
          <a:p>
            <a:r>
              <a:rPr lang="fr-FR" sz="1200" dirty="0" smtClean="0">
                <a:solidFill>
                  <a:schemeClr val="bg2"/>
                </a:solidFill>
              </a:rPr>
              <a:t>Tests en cours sur le département de la Haute-Garonne</a:t>
            </a:r>
            <a:endParaRPr lang="fr-FR" sz="1200" dirty="0">
              <a:solidFill>
                <a:schemeClr val="bg2"/>
              </a:solidFill>
            </a:endParaRPr>
          </a:p>
        </p:txBody>
      </p:sp>
      <p:sp>
        <p:nvSpPr>
          <p:cNvPr id="30" name="ZoneTexte 29"/>
          <p:cNvSpPr txBox="1"/>
          <p:nvPr/>
        </p:nvSpPr>
        <p:spPr>
          <a:xfrm>
            <a:off x="3572498" y="5675117"/>
            <a:ext cx="7060006" cy="276999"/>
          </a:xfrm>
          <a:prstGeom prst="rect">
            <a:avLst/>
          </a:prstGeom>
          <a:solidFill>
            <a:schemeClr val="accent4">
              <a:lumMod val="20000"/>
              <a:lumOff val="80000"/>
            </a:schemeClr>
          </a:solidFill>
        </p:spPr>
        <p:txBody>
          <a:bodyPr wrap="square" rtlCol="0">
            <a:spAutoFit/>
          </a:bodyPr>
          <a:lstStyle/>
          <a:p>
            <a:pPr algn="ctr"/>
            <a:r>
              <a:rPr lang="fr-FR" sz="1200" dirty="0" err="1" smtClean="0">
                <a:solidFill>
                  <a:schemeClr val="bg2"/>
                </a:solidFill>
              </a:rPr>
              <a:t>Cnam</a:t>
            </a:r>
            <a:r>
              <a:rPr lang="fr-FR" sz="1200" dirty="0">
                <a:solidFill>
                  <a:schemeClr val="bg2"/>
                </a:solidFill>
              </a:rPr>
              <a:t> </a:t>
            </a:r>
            <a:r>
              <a:rPr lang="fr-FR" sz="1200" dirty="0" smtClean="0">
                <a:solidFill>
                  <a:schemeClr val="bg2"/>
                </a:solidFill>
              </a:rPr>
              <a:t>: conception de support FALC</a:t>
            </a:r>
            <a:endParaRPr lang="fr-FR" sz="1200" dirty="0">
              <a:solidFill>
                <a:schemeClr val="bg2"/>
              </a:solidFill>
            </a:endParaRPr>
          </a:p>
        </p:txBody>
      </p:sp>
      <p:pic>
        <p:nvPicPr>
          <p:cNvPr id="32" name="Image 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spTree>
    <p:extLst>
      <p:ext uri="{BB962C8B-B14F-4D97-AF65-F5344CB8AC3E}">
        <p14:creationId xmlns:p14="http://schemas.microsoft.com/office/powerpoint/2010/main" val="89844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29</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Concrètement, comment se passe l’activation ?</a:t>
            </a:r>
          </a:p>
        </p:txBody>
      </p:sp>
      <p:sp>
        <p:nvSpPr>
          <p:cNvPr id="8" name="ZoneTexte 14">
            <a:extLst>
              <a:ext uri="{FF2B5EF4-FFF2-40B4-BE49-F238E27FC236}">
                <a16:creationId xmlns="" xmlns:a16="http://schemas.microsoft.com/office/drawing/2014/main" id="{E708931E-7953-49DD-BB47-DEE2A12F6AD7}"/>
              </a:ext>
            </a:extLst>
          </p:cNvPr>
          <p:cNvSpPr txBox="1"/>
          <p:nvPr>
            <p:custDataLst>
              <p:tags r:id="rId3"/>
            </p:custDataLst>
          </p:nvPr>
        </p:nvSpPr>
        <p:spPr>
          <a:xfrm>
            <a:off x="566949" y="2711215"/>
            <a:ext cx="4535313" cy="2616101"/>
          </a:xfrm>
          <a:prstGeom prst="rect">
            <a:avLst/>
          </a:prstGeom>
          <a:noFill/>
        </p:spPr>
        <p:txBody>
          <a:bodyPr wrap="square" rtlCol="0">
            <a:spAutoFit/>
          </a:bodyPr>
          <a:lstStyle/>
          <a:p>
            <a:r>
              <a:rPr lang="fr-FR" dirty="0">
                <a:solidFill>
                  <a:srgbClr val="5E5E5E"/>
                </a:solidFill>
                <a:latin typeface="Helvetica Neue"/>
              </a:rPr>
              <a:t>Si l’usager rencontre un problème au moment de l’activation de son compte, il peut contacter le support utilisateur.</a:t>
            </a:r>
          </a:p>
          <a:p>
            <a:endParaRPr lang="fr-FR" dirty="0">
              <a:solidFill>
                <a:srgbClr val="5E5E5E"/>
              </a:solidFill>
              <a:latin typeface="Helvetica Neue"/>
            </a:endParaRPr>
          </a:p>
          <a:p>
            <a:r>
              <a:rPr lang="fr-FR" dirty="0">
                <a:solidFill>
                  <a:srgbClr val="5E5E5E"/>
                </a:solidFill>
                <a:latin typeface="Helvetica Neue"/>
              </a:rPr>
              <a:t>Les agents sauront identifier le problème et répondre aux questions de la personne. </a:t>
            </a:r>
          </a:p>
          <a:p>
            <a:endParaRPr lang="fr-FR" sz="1400" dirty="0">
              <a:solidFill>
                <a:srgbClr val="5E5E5E"/>
              </a:solidFill>
              <a:latin typeface="Helvetica Neue"/>
            </a:endParaRPr>
          </a:p>
          <a:p>
            <a:r>
              <a:rPr lang="fr-FR" sz="1400" dirty="0">
                <a:solidFill>
                  <a:srgbClr val="5E5E5E"/>
                </a:solidFill>
                <a:latin typeface="Helvetica Neue"/>
              </a:rPr>
              <a:t>Ils peuvent également remonter les problèmes les plus fréquents à l’équipe en charge du produit pour améliorer le service.</a:t>
            </a:r>
          </a:p>
        </p:txBody>
      </p:sp>
      <p:sp>
        <p:nvSpPr>
          <p:cNvPr id="9" name="ZoneTexte 14">
            <a:extLst>
              <a:ext uri="{FF2B5EF4-FFF2-40B4-BE49-F238E27FC236}">
                <a16:creationId xmlns="" xmlns:a16="http://schemas.microsoft.com/office/drawing/2014/main" id="{AC570CDB-3C87-461D-B282-987B7FFC187E}"/>
              </a:ext>
            </a:extLst>
          </p:cNvPr>
          <p:cNvSpPr txBox="1"/>
          <p:nvPr>
            <p:custDataLst>
              <p:tags r:id="rId4"/>
            </p:custDataLst>
          </p:nvPr>
        </p:nvSpPr>
        <p:spPr>
          <a:xfrm>
            <a:off x="395469" y="1936884"/>
            <a:ext cx="4428000" cy="646331"/>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B48A2"/>
                </a:solidFill>
                <a:effectLst/>
                <a:uLnTx/>
                <a:uFillTx/>
                <a:latin typeface="Helvetica Neue"/>
              </a:rPr>
              <a:t>ET SI JE RENCONTRE LA MOINDRE DIFFICULTÉ DANS LE PARCOURS ?</a:t>
            </a:r>
          </a:p>
        </p:txBody>
      </p:sp>
      <p:pic>
        <p:nvPicPr>
          <p:cNvPr id="10" name="Image 22">
            <a:extLst>
              <a:ext uri="{FF2B5EF4-FFF2-40B4-BE49-F238E27FC236}">
                <a16:creationId xmlns="" xmlns:a16="http://schemas.microsoft.com/office/drawing/2014/main" id="{C1C0EAC3-FDC5-4137-9D64-7EE144891ED0}"/>
              </a:ext>
            </a:extLst>
          </p:cNvPr>
          <p:cNvPicPr>
            <a:picLocks noChangeAspect="1"/>
          </p:cNvPicPr>
          <p:nvPr>
            <p:custDataLst>
              <p:tags r:id="rId5"/>
            </p:custDataLst>
          </p:nvPr>
        </p:nvPicPr>
        <p:blipFill>
          <a:blip r:embed="rId8"/>
          <a:stretch>
            <a:fillRect/>
          </a:stretch>
        </p:blipFill>
        <p:spPr>
          <a:xfrm>
            <a:off x="6071963" y="3147484"/>
            <a:ext cx="5425902" cy="1130397"/>
          </a:xfrm>
          <a:prstGeom prst="rect">
            <a:avLst/>
          </a:prstGeom>
        </p:spPr>
      </p:pic>
    </p:spTree>
    <p:extLst>
      <p:ext uri="{BB962C8B-B14F-4D97-AF65-F5344CB8AC3E}">
        <p14:creationId xmlns:p14="http://schemas.microsoft.com/office/powerpoint/2010/main" val="30196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Pourquoi mon espace santé ?</a:t>
            </a:r>
          </a:p>
        </p:txBody>
      </p:sp>
      <p:sp>
        <p:nvSpPr>
          <p:cNvPr id="18" name="Rectangle: Rounded Corners 17">
            <a:extLst>
              <a:ext uri="{FF2B5EF4-FFF2-40B4-BE49-F238E27FC236}">
                <a16:creationId xmlns="" xmlns:a16="http://schemas.microsoft.com/office/drawing/2014/main" id="{AB7E17F6-4AF1-494E-A52F-D25770315B93}"/>
              </a:ext>
            </a:extLst>
          </p:cNvPr>
          <p:cNvSpPr/>
          <p:nvPr>
            <p:custDataLst>
              <p:tags r:id="rId3"/>
            </p:custDataLst>
          </p:nvPr>
        </p:nvSpPr>
        <p:spPr>
          <a:xfrm rot="1222095">
            <a:off x="3895283" y="2363014"/>
            <a:ext cx="1317594" cy="658336"/>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ea typeface="Helvetica Neue Medium"/>
              <a:cs typeface="Helvetica Neue Medium"/>
              <a:sym typeface="Helvetica Neue Medium"/>
            </a:endParaRPr>
          </a:p>
        </p:txBody>
      </p:sp>
      <p:sp>
        <p:nvSpPr>
          <p:cNvPr id="19" name="Rectangle: Rounded Corners 18">
            <a:extLst>
              <a:ext uri="{FF2B5EF4-FFF2-40B4-BE49-F238E27FC236}">
                <a16:creationId xmlns="" xmlns:a16="http://schemas.microsoft.com/office/drawing/2014/main" id="{4F67C068-DF96-49BB-AC16-BFBCB1F4F5CE}"/>
              </a:ext>
            </a:extLst>
          </p:cNvPr>
          <p:cNvSpPr/>
          <p:nvPr>
            <p:custDataLst>
              <p:tags r:id="rId4"/>
            </p:custDataLst>
          </p:nvPr>
        </p:nvSpPr>
        <p:spPr>
          <a:xfrm rot="1222095">
            <a:off x="1004899" y="2363014"/>
            <a:ext cx="1317594" cy="658336"/>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ea typeface="Helvetica Neue Medium"/>
              <a:cs typeface="Helvetica Neue Medium"/>
              <a:sym typeface="Helvetica Neue Medium"/>
            </a:endParaRPr>
          </a:p>
        </p:txBody>
      </p:sp>
      <p:sp>
        <p:nvSpPr>
          <p:cNvPr id="20" name="TextBox 19">
            <a:extLst>
              <a:ext uri="{FF2B5EF4-FFF2-40B4-BE49-F238E27FC236}">
                <a16:creationId xmlns="" xmlns:a16="http://schemas.microsoft.com/office/drawing/2014/main" id="{F13EFA0A-F1E8-4DA4-9EAA-C46619B56996}"/>
              </a:ext>
            </a:extLst>
          </p:cNvPr>
          <p:cNvSpPr txBox="1"/>
          <p:nvPr>
            <p:custDataLst>
              <p:tags r:id="rId5"/>
            </p:custDataLst>
          </p:nvPr>
        </p:nvSpPr>
        <p:spPr>
          <a:xfrm>
            <a:off x="477453" y="3508247"/>
            <a:ext cx="2317860" cy="1333698"/>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just" defTabSz="2438338" eaLnBrk="1" fontAlgn="auto" latinLnBrk="0" hangingPunct="0">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5E5E5E"/>
                </a:solidFill>
                <a:effectLst/>
                <a:uLnTx/>
                <a:uFillTx/>
              </a:rPr>
              <a:t>Mon espace santé s’adresse à </a:t>
            </a:r>
            <a:r>
              <a:rPr kumimoji="0" lang="fr-FR" sz="1600" b="1" i="0" u="none" strike="noStrike" kern="0" cap="none" spc="0" normalizeH="0" baseline="0" noProof="0" dirty="0">
                <a:ln>
                  <a:noFill/>
                </a:ln>
                <a:solidFill>
                  <a:srgbClr val="5E5E5E"/>
                </a:solidFill>
                <a:effectLst/>
                <a:uLnTx/>
                <a:uFillTx/>
              </a:rPr>
              <a:t>tout usager</a:t>
            </a:r>
            <a:r>
              <a:rPr kumimoji="0" lang="fr-FR" sz="1600" b="0" i="0" u="none" strike="noStrike" kern="0" cap="none" spc="0" normalizeH="0" baseline="0" noProof="0" dirty="0">
                <a:ln>
                  <a:noFill/>
                </a:ln>
                <a:solidFill>
                  <a:srgbClr val="5E5E5E"/>
                </a:solidFill>
                <a:effectLst/>
                <a:uLnTx/>
                <a:uFillTx/>
              </a:rPr>
              <a:t> du système de santé français et </a:t>
            </a:r>
            <a:r>
              <a:rPr kumimoji="0" lang="fr-FR" sz="1600" b="1" i="0" u="none" strike="noStrike" kern="0" cap="none" spc="0" normalizeH="0" baseline="0" noProof="0" dirty="0">
                <a:ln>
                  <a:noFill/>
                </a:ln>
                <a:solidFill>
                  <a:srgbClr val="5E5E5E"/>
                </a:solidFill>
                <a:effectLst/>
                <a:uLnTx/>
                <a:uFillTx/>
              </a:rPr>
              <a:t>le rend acteur de sa santé</a:t>
            </a:r>
          </a:p>
        </p:txBody>
      </p:sp>
      <p:sp>
        <p:nvSpPr>
          <p:cNvPr id="21" name="TextBox 20">
            <a:extLst>
              <a:ext uri="{FF2B5EF4-FFF2-40B4-BE49-F238E27FC236}">
                <a16:creationId xmlns="" xmlns:a16="http://schemas.microsoft.com/office/drawing/2014/main" id="{51392F86-0CE6-4C2A-A508-79089D6F1447}"/>
              </a:ext>
            </a:extLst>
          </p:cNvPr>
          <p:cNvSpPr txBox="1"/>
          <p:nvPr>
            <p:custDataLst>
              <p:tags r:id="rId6"/>
            </p:custDataLst>
          </p:nvPr>
        </p:nvSpPr>
        <p:spPr>
          <a:xfrm>
            <a:off x="3409594" y="3508247"/>
            <a:ext cx="2317860" cy="231858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just" defTabSz="2438338" eaLnBrk="1" fontAlgn="auto" latinLnBrk="0" hangingPunct="0">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5E5E5E"/>
                </a:solidFill>
                <a:effectLst/>
                <a:uLnTx/>
                <a:uFillTx/>
              </a:rPr>
              <a:t>C’est un </a:t>
            </a:r>
            <a:r>
              <a:rPr kumimoji="0" lang="fr-FR" sz="1600" b="1" i="0" u="none" strike="noStrike" kern="0" cap="none" spc="0" normalizeH="0" baseline="0" noProof="0" dirty="0">
                <a:ln>
                  <a:noFill/>
                </a:ln>
                <a:solidFill>
                  <a:srgbClr val="5E5E5E"/>
                </a:solidFill>
                <a:effectLst/>
                <a:uLnTx/>
                <a:uFillTx/>
              </a:rPr>
              <a:t>espace de confiance</a:t>
            </a:r>
            <a:r>
              <a:rPr kumimoji="0" lang="fr-FR" sz="1600" b="0" i="0" u="none" strike="noStrike" kern="0" cap="none" spc="0" normalizeH="0" baseline="0" noProof="0" dirty="0">
                <a:ln>
                  <a:noFill/>
                </a:ln>
                <a:solidFill>
                  <a:srgbClr val="5E5E5E"/>
                </a:solidFill>
                <a:effectLst/>
                <a:uLnTx/>
                <a:uFillTx/>
              </a:rPr>
              <a:t> personnel, pour stocker </a:t>
            </a:r>
            <a:r>
              <a:rPr kumimoji="0" lang="fr-FR" sz="1600" b="1" i="0" u="none" strike="noStrike" kern="0" cap="none" spc="0" normalizeH="0" baseline="0" noProof="0" dirty="0">
                <a:ln>
                  <a:noFill/>
                </a:ln>
                <a:solidFill>
                  <a:srgbClr val="5E5E5E"/>
                </a:solidFill>
                <a:effectLst/>
                <a:uLnTx/>
                <a:uFillTx/>
              </a:rPr>
              <a:t>ses données de santé </a:t>
            </a:r>
            <a:r>
              <a:rPr kumimoji="0" lang="fr-FR" sz="1600" b="0" i="0" u="none" strike="noStrike" kern="0" cap="none" spc="0" normalizeH="0" baseline="0" noProof="0" dirty="0">
                <a:ln>
                  <a:noFill/>
                </a:ln>
                <a:solidFill>
                  <a:srgbClr val="5E5E5E"/>
                </a:solidFill>
                <a:effectLst/>
                <a:uLnTx/>
                <a:uFillTx/>
              </a:rPr>
              <a:t>et les partager avec des professionnels de santé ou des </a:t>
            </a:r>
            <a:r>
              <a:rPr kumimoji="0" lang="fr-FR" sz="1600" b="1" i="0" u="none" strike="noStrike" kern="0" cap="none" spc="0" normalizeH="0" baseline="0" noProof="0" dirty="0">
                <a:ln>
                  <a:noFill/>
                </a:ln>
                <a:solidFill>
                  <a:srgbClr val="5E5E5E"/>
                </a:solidFill>
                <a:effectLst/>
                <a:uLnTx/>
                <a:uFillTx/>
              </a:rPr>
              <a:t>services de santé référencés par la puissance publique</a:t>
            </a:r>
          </a:p>
        </p:txBody>
      </p:sp>
      <p:sp>
        <p:nvSpPr>
          <p:cNvPr id="22" name="TextBox 21">
            <a:extLst>
              <a:ext uri="{FF2B5EF4-FFF2-40B4-BE49-F238E27FC236}">
                <a16:creationId xmlns="" xmlns:a16="http://schemas.microsoft.com/office/drawing/2014/main" id="{FF186F2D-4DB7-463D-8E4A-5AF8A3E80ABF}"/>
              </a:ext>
            </a:extLst>
          </p:cNvPr>
          <p:cNvSpPr txBox="1"/>
          <p:nvPr>
            <p:custDataLst>
              <p:tags r:id="rId7"/>
            </p:custDataLst>
          </p:nvPr>
        </p:nvSpPr>
        <p:spPr>
          <a:xfrm>
            <a:off x="6341735" y="3508247"/>
            <a:ext cx="2317860" cy="84125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just" defTabSz="2438338" eaLnBrk="1" fontAlgn="auto" latinLnBrk="0" hangingPunct="0">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5E5E5E"/>
                </a:solidFill>
                <a:effectLst/>
                <a:uLnTx/>
                <a:uFillTx/>
              </a:rPr>
              <a:t>Il </a:t>
            </a:r>
            <a:r>
              <a:rPr kumimoji="0" lang="fr-FR" sz="1600" b="1" i="0" u="none" strike="noStrike" kern="0" cap="none" spc="0" normalizeH="0" baseline="0" noProof="0" dirty="0">
                <a:ln>
                  <a:noFill/>
                </a:ln>
                <a:solidFill>
                  <a:srgbClr val="5E5E5E"/>
                </a:solidFill>
                <a:effectLst/>
                <a:uLnTx/>
                <a:uFillTx/>
              </a:rPr>
              <a:t>simplifie le parcours santé </a:t>
            </a:r>
            <a:r>
              <a:rPr kumimoji="0" lang="fr-FR" sz="1600" b="0" i="0" u="none" strike="noStrike" kern="0" cap="none" spc="0" normalizeH="0" baseline="0" noProof="0" dirty="0">
                <a:ln>
                  <a:noFill/>
                </a:ln>
                <a:solidFill>
                  <a:srgbClr val="5E5E5E"/>
                </a:solidFill>
                <a:effectLst/>
                <a:uLnTx/>
                <a:uFillTx/>
              </a:rPr>
              <a:t>de l’usager tout au long de sa vie</a:t>
            </a:r>
            <a:endParaRPr kumimoji="0" lang="fr-FR" sz="1600" b="1" i="0" u="none" strike="noStrike" kern="0" cap="none" spc="0" normalizeH="0" baseline="0" noProof="0" dirty="0">
              <a:ln>
                <a:noFill/>
              </a:ln>
              <a:solidFill>
                <a:srgbClr val="5E5E5E"/>
              </a:solidFill>
              <a:effectLst/>
              <a:uLnTx/>
              <a:uFillTx/>
            </a:endParaRPr>
          </a:p>
        </p:txBody>
      </p:sp>
      <p:sp>
        <p:nvSpPr>
          <p:cNvPr id="23" name="TextBox 22">
            <a:extLst>
              <a:ext uri="{FF2B5EF4-FFF2-40B4-BE49-F238E27FC236}">
                <a16:creationId xmlns="" xmlns:a16="http://schemas.microsoft.com/office/drawing/2014/main" id="{3669377E-7E68-4AD4-936B-482B2F50836A}"/>
              </a:ext>
            </a:extLst>
          </p:cNvPr>
          <p:cNvSpPr txBox="1"/>
          <p:nvPr>
            <p:custDataLst>
              <p:tags r:id="rId8"/>
            </p:custDataLst>
          </p:nvPr>
        </p:nvSpPr>
        <p:spPr>
          <a:xfrm>
            <a:off x="9273875" y="3508247"/>
            <a:ext cx="2317860" cy="1087477"/>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just" defTabSz="2438338" eaLnBrk="1" fontAlgn="auto" latinLnBrk="0" hangingPunct="0">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5E5E5E"/>
                </a:solidFill>
                <a:effectLst/>
                <a:uLnTx/>
                <a:uFillTx/>
              </a:rPr>
              <a:t>Mon espace santé </a:t>
            </a:r>
            <a:r>
              <a:rPr kumimoji="0" lang="fr-FR" sz="1600" b="1" i="0" u="none" strike="noStrike" kern="0" cap="none" spc="0" normalizeH="0" baseline="0" noProof="0" dirty="0">
                <a:ln>
                  <a:noFill/>
                </a:ln>
                <a:solidFill>
                  <a:srgbClr val="5E5E5E"/>
                </a:solidFill>
                <a:effectLst/>
                <a:uLnTx/>
                <a:uFillTx/>
              </a:rPr>
              <a:t>va sécuriser</a:t>
            </a:r>
            <a:r>
              <a:rPr kumimoji="0" lang="fr-FR" sz="1600" b="0" i="0" u="none" strike="noStrike" kern="0" cap="none" spc="0" normalizeH="0" baseline="0" noProof="0" dirty="0">
                <a:ln>
                  <a:noFill/>
                </a:ln>
                <a:solidFill>
                  <a:srgbClr val="5E5E5E"/>
                </a:solidFill>
                <a:effectLst/>
                <a:uLnTx/>
                <a:uFillTx/>
              </a:rPr>
              <a:t> la gestion des données de santé des citoyens</a:t>
            </a:r>
          </a:p>
        </p:txBody>
      </p:sp>
      <p:pic>
        <p:nvPicPr>
          <p:cNvPr id="24" name="Graphic 23" descr="Clapper board with solid fill">
            <a:extLst>
              <a:ext uri="{FF2B5EF4-FFF2-40B4-BE49-F238E27FC236}">
                <a16:creationId xmlns="" xmlns:a16="http://schemas.microsoft.com/office/drawing/2014/main" id="{0FAEC643-C3CB-493A-97CB-D725651759BF}"/>
              </a:ext>
            </a:extLst>
          </p:cNvPr>
          <p:cNvPicPr>
            <a:picLocks noChangeAspect="1"/>
          </p:cNvPicPr>
          <p:nvPr>
            <p:custDataLst>
              <p:tags r:id="rId9"/>
            </p:custDataLst>
          </p:nvPr>
        </p:nvPicPr>
        <p:blipFill>
          <a:blip r:embed="rId17">
            <a:extLst>
              <a:ext uri="{96DAC541-7B7A-43D3-8B79-37D633B846F1}">
                <asvg:svgBlip xmlns="" xmlns:asvg="http://schemas.microsoft.com/office/drawing/2016/SVG/main" r:embed="rId18"/>
              </a:ext>
            </a:extLst>
          </a:blip>
          <a:stretch>
            <a:fillRect/>
          </a:stretch>
        </p:blipFill>
        <p:spPr>
          <a:xfrm>
            <a:off x="1663697" y="2542023"/>
            <a:ext cx="510880" cy="510880"/>
          </a:xfrm>
          <a:prstGeom prst="rect">
            <a:avLst/>
          </a:prstGeom>
        </p:spPr>
      </p:pic>
      <p:pic>
        <p:nvPicPr>
          <p:cNvPr id="25" name="Graphic 24" descr="Drawing Figure with solid fill">
            <a:extLst>
              <a:ext uri="{FF2B5EF4-FFF2-40B4-BE49-F238E27FC236}">
                <a16:creationId xmlns="" xmlns:a16="http://schemas.microsoft.com/office/drawing/2014/main" id="{81F678F2-1A38-4375-B621-77113522B4AD}"/>
              </a:ext>
            </a:extLst>
          </p:cNvPr>
          <p:cNvPicPr>
            <a:picLocks noChangeAspect="1"/>
          </p:cNvPicPr>
          <p:nvPr>
            <p:custDataLst>
              <p:tags r:id="rId10"/>
            </p:custDataLst>
          </p:nvPr>
        </p:nvPicPr>
        <p:blipFill>
          <a:blip r:embed="rId19">
            <a:extLst>
              <a:ext uri="{96DAC541-7B7A-43D3-8B79-37D633B846F1}">
                <asvg:svgBlip xmlns="" xmlns:asvg="http://schemas.microsoft.com/office/drawing/2016/SVG/main" r:embed="rId20"/>
              </a:ext>
            </a:extLst>
          </a:blip>
          <a:stretch>
            <a:fillRect/>
          </a:stretch>
        </p:blipFill>
        <p:spPr>
          <a:xfrm>
            <a:off x="1063860" y="2234983"/>
            <a:ext cx="914400" cy="914400"/>
          </a:xfrm>
          <a:prstGeom prst="rect">
            <a:avLst/>
          </a:prstGeom>
        </p:spPr>
      </p:pic>
      <p:pic>
        <p:nvPicPr>
          <p:cNvPr id="26" name="Graphic 25" descr="Old Key with solid fill">
            <a:extLst>
              <a:ext uri="{FF2B5EF4-FFF2-40B4-BE49-F238E27FC236}">
                <a16:creationId xmlns="" xmlns:a16="http://schemas.microsoft.com/office/drawing/2014/main" id="{3B826F04-ABD6-443B-9270-B7E9694F49C6}"/>
              </a:ext>
            </a:extLst>
          </p:cNvPr>
          <p:cNvPicPr>
            <a:picLocks noChangeAspect="1"/>
          </p:cNvPicPr>
          <p:nvPr>
            <p:custDataLst>
              <p:tags r:id="rId11"/>
            </p:custDataLst>
          </p:nvPr>
        </p:nvPicPr>
        <p:blipFill>
          <a:blip r:embed="rId21">
            <a:extLst>
              <a:ext uri="{96DAC541-7B7A-43D3-8B79-37D633B846F1}">
                <asvg:svgBlip xmlns="" xmlns:asvg="http://schemas.microsoft.com/office/drawing/2016/SVG/main" r:embed="rId22"/>
              </a:ext>
            </a:extLst>
          </a:blip>
          <a:stretch>
            <a:fillRect/>
          </a:stretch>
        </p:blipFill>
        <p:spPr>
          <a:xfrm>
            <a:off x="4170454" y="2315060"/>
            <a:ext cx="712337" cy="712337"/>
          </a:xfrm>
          <a:prstGeom prst="rect">
            <a:avLst/>
          </a:prstGeom>
        </p:spPr>
      </p:pic>
      <p:sp>
        <p:nvSpPr>
          <p:cNvPr id="27" name="Rectangle: Rounded Corners 26">
            <a:extLst>
              <a:ext uri="{FF2B5EF4-FFF2-40B4-BE49-F238E27FC236}">
                <a16:creationId xmlns="" xmlns:a16="http://schemas.microsoft.com/office/drawing/2014/main" id="{C1304C1D-E8BF-4F20-BCDA-00880CE3AE87}"/>
              </a:ext>
            </a:extLst>
          </p:cNvPr>
          <p:cNvSpPr/>
          <p:nvPr>
            <p:custDataLst>
              <p:tags r:id="rId12"/>
            </p:custDataLst>
          </p:nvPr>
        </p:nvSpPr>
        <p:spPr>
          <a:xfrm rot="1222095">
            <a:off x="6857846" y="2363014"/>
            <a:ext cx="1317594" cy="658336"/>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ea typeface="Helvetica Neue Medium"/>
              <a:cs typeface="Helvetica Neue Medium"/>
              <a:sym typeface="Helvetica Neue Medium"/>
            </a:endParaRPr>
          </a:p>
        </p:txBody>
      </p:sp>
      <p:sp>
        <p:nvSpPr>
          <p:cNvPr id="28" name="Rectangle: Rounded Corners 27">
            <a:extLst>
              <a:ext uri="{FF2B5EF4-FFF2-40B4-BE49-F238E27FC236}">
                <a16:creationId xmlns="" xmlns:a16="http://schemas.microsoft.com/office/drawing/2014/main" id="{7F04B906-76B8-43B7-8929-2FF07C79BA1E}"/>
              </a:ext>
            </a:extLst>
          </p:cNvPr>
          <p:cNvSpPr/>
          <p:nvPr>
            <p:custDataLst>
              <p:tags r:id="rId13"/>
            </p:custDataLst>
          </p:nvPr>
        </p:nvSpPr>
        <p:spPr>
          <a:xfrm rot="1222095">
            <a:off x="9726481" y="2363014"/>
            <a:ext cx="1317594" cy="658336"/>
          </a:xfrm>
          <a:prstGeom prst="roundRect">
            <a:avLst/>
          </a:prstGeom>
          <a:solidFill>
            <a:srgbClr val="DF2680">
              <a:alpha val="10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ea typeface="Helvetica Neue Medium"/>
              <a:cs typeface="Helvetica Neue Medium"/>
              <a:sym typeface="Helvetica Neue Medium"/>
            </a:endParaRPr>
          </a:p>
        </p:txBody>
      </p:sp>
      <p:pic>
        <p:nvPicPr>
          <p:cNvPr id="29" name="Graphic 28" descr="Lights On with solid fill">
            <a:extLst>
              <a:ext uri="{FF2B5EF4-FFF2-40B4-BE49-F238E27FC236}">
                <a16:creationId xmlns="" xmlns:a16="http://schemas.microsoft.com/office/drawing/2014/main" id="{39A4588F-DF65-4021-817C-A4CC7CB1CF6E}"/>
              </a:ext>
            </a:extLst>
          </p:cNvPr>
          <p:cNvPicPr>
            <a:picLocks noChangeAspect="1"/>
          </p:cNvPicPr>
          <p:nvPr>
            <p:custDataLst>
              <p:tags r:id="rId14"/>
            </p:custDataLst>
          </p:nvPr>
        </p:nvPicPr>
        <p:blipFill>
          <a:blip r:embed="rId23">
            <a:extLst>
              <a:ext uri="{96DAC541-7B7A-43D3-8B79-37D633B846F1}">
                <asvg:svgBlip xmlns="" xmlns:asvg="http://schemas.microsoft.com/office/drawing/2016/SVG/main" r:embed="rId24"/>
              </a:ext>
            </a:extLst>
          </a:blip>
          <a:stretch>
            <a:fillRect/>
          </a:stretch>
        </p:blipFill>
        <p:spPr>
          <a:xfrm>
            <a:off x="7120467" y="2315060"/>
            <a:ext cx="711545" cy="711545"/>
          </a:xfrm>
          <a:prstGeom prst="rect">
            <a:avLst/>
          </a:prstGeom>
        </p:spPr>
      </p:pic>
      <p:pic>
        <p:nvPicPr>
          <p:cNvPr id="30" name="Graphic 29" descr="Lock with solid fill">
            <a:extLst>
              <a:ext uri="{FF2B5EF4-FFF2-40B4-BE49-F238E27FC236}">
                <a16:creationId xmlns="" xmlns:a16="http://schemas.microsoft.com/office/drawing/2014/main" id="{2D6262EF-DA42-4B17-9F00-BBEDF4D48B2B}"/>
              </a:ext>
            </a:extLst>
          </p:cNvPr>
          <p:cNvPicPr>
            <a:picLocks noChangeAspect="1"/>
          </p:cNvPicPr>
          <p:nvPr>
            <p:custDataLst>
              <p:tags r:id="rId15"/>
            </p:custDataLst>
          </p:nvPr>
        </p:nvPicPr>
        <p:blipFill>
          <a:blip r:embed="rId25">
            <a:extLst>
              <a:ext uri="{96DAC541-7B7A-43D3-8B79-37D633B846F1}">
                <asvg:svgBlip xmlns="" xmlns:asvg="http://schemas.microsoft.com/office/drawing/2016/SVG/main" r:embed="rId26"/>
              </a:ext>
            </a:extLst>
          </a:blip>
          <a:stretch>
            <a:fillRect/>
          </a:stretch>
        </p:blipFill>
        <p:spPr>
          <a:xfrm>
            <a:off x="9995455" y="2261452"/>
            <a:ext cx="794465" cy="794465"/>
          </a:xfrm>
          <a:prstGeom prst="rect">
            <a:avLst/>
          </a:prstGeom>
        </p:spPr>
      </p:pic>
    </p:spTree>
    <p:extLst>
      <p:ext uri="{BB962C8B-B14F-4D97-AF65-F5344CB8AC3E}">
        <p14:creationId xmlns:p14="http://schemas.microsoft.com/office/powerpoint/2010/main" val="27154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04</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Les documents</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30</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217878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31</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La rubrique Documents</a:t>
            </a:r>
          </a:p>
        </p:txBody>
      </p:sp>
      <p:sp>
        <p:nvSpPr>
          <p:cNvPr id="6" name="ZoneTexte 14">
            <a:extLst>
              <a:ext uri="{FF2B5EF4-FFF2-40B4-BE49-F238E27FC236}">
                <a16:creationId xmlns="" xmlns:a16="http://schemas.microsoft.com/office/drawing/2014/main" id="{46624179-7831-4E12-8093-049632569E0B}"/>
              </a:ext>
            </a:extLst>
          </p:cNvPr>
          <p:cNvSpPr txBox="1"/>
          <p:nvPr>
            <p:custDataLst>
              <p:tags r:id="rId3"/>
            </p:custDataLst>
          </p:nvPr>
        </p:nvSpPr>
        <p:spPr>
          <a:xfrm>
            <a:off x="442584" y="1880566"/>
            <a:ext cx="6005717" cy="2769989"/>
          </a:xfrm>
          <a:prstGeom prst="rect">
            <a:avLst/>
          </a:prstGeom>
          <a:noFill/>
        </p:spPr>
        <p:txBody>
          <a:bodyPr wrap="square" rtlCol="0">
            <a:spAutoFit/>
          </a:bodyPr>
          <a:lstStyle/>
          <a:p>
            <a:r>
              <a:rPr lang="fr-FR" sz="2000" dirty="0">
                <a:solidFill>
                  <a:srgbClr val="5E5E5E"/>
                </a:solidFill>
                <a:latin typeface="Helvetica Neue"/>
              </a:rPr>
              <a:t>La partie Documents de Mon espace santé permet à l’usager de </a:t>
            </a:r>
            <a:r>
              <a:rPr lang="fr-FR" sz="2000" b="1" dirty="0">
                <a:solidFill>
                  <a:srgbClr val="DF2680"/>
                </a:solidFill>
                <a:latin typeface="Helvetica Neue"/>
              </a:rPr>
              <a:t>garantir un meilleur suivi de sa santé </a:t>
            </a:r>
            <a:r>
              <a:rPr lang="fr-FR" sz="2000" dirty="0">
                <a:solidFill>
                  <a:srgbClr val="5E5E5E"/>
                </a:solidFill>
                <a:latin typeface="Helvetica Neue"/>
              </a:rPr>
              <a:t>et notamment de :</a:t>
            </a:r>
          </a:p>
          <a:p>
            <a:endParaRPr lang="fr-FR" sz="2400" dirty="0">
              <a:solidFill>
                <a:srgbClr val="5E5E5E"/>
              </a:solidFill>
              <a:latin typeface="Helvetica Neue"/>
            </a:endParaRPr>
          </a:p>
          <a:p>
            <a:pPr marL="285750" indent="-285750" algn="just">
              <a:buClr>
                <a:srgbClr val="DF2680"/>
              </a:buClr>
              <a:buFontTx/>
              <a:buChar char="►"/>
            </a:pPr>
            <a:r>
              <a:rPr lang="fr-FR" dirty="0">
                <a:solidFill>
                  <a:srgbClr val="5E5E5E"/>
                </a:solidFill>
                <a:latin typeface="Helvetica Neue"/>
              </a:rPr>
              <a:t>Stocker les documents envoyés par les professionnels de santé ou déposés par l’utilisateur</a:t>
            </a:r>
          </a:p>
          <a:p>
            <a:pPr marL="285750" indent="-285750" algn="just">
              <a:buClr>
                <a:srgbClr val="DF2680"/>
              </a:buClr>
              <a:buFontTx/>
              <a:buChar char="►"/>
            </a:pPr>
            <a:endParaRPr lang="fr-FR" dirty="0">
              <a:solidFill>
                <a:srgbClr val="5E5E5E"/>
              </a:solidFill>
              <a:latin typeface="Helvetica Neue"/>
            </a:endParaRPr>
          </a:p>
          <a:p>
            <a:pPr marL="285750" indent="-285750" algn="just">
              <a:buClr>
                <a:srgbClr val="DF2680"/>
              </a:buClr>
              <a:buFontTx/>
              <a:buChar char="►"/>
            </a:pPr>
            <a:r>
              <a:rPr lang="fr-FR" dirty="0">
                <a:solidFill>
                  <a:srgbClr val="5E5E5E"/>
                </a:solidFill>
                <a:latin typeface="Helvetica Neue"/>
              </a:rPr>
              <a:t>De télécharger et/ou de visualiser les documents présents sur Mon espace santé</a:t>
            </a:r>
          </a:p>
        </p:txBody>
      </p:sp>
      <p:pic>
        <p:nvPicPr>
          <p:cNvPr id="7" name="Picture 6">
            <a:extLst>
              <a:ext uri="{FF2B5EF4-FFF2-40B4-BE49-F238E27FC236}">
                <a16:creationId xmlns="" xmlns:a16="http://schemas.microsoft.com/office/drawing/2014/main" id="{B134BDA0-996E-4A23-9EDF-4D55A1363A74}"/>
              </a:ext>
            </a:extLst>
          </p:cNvPr>
          <p:cNvPicPr>
            <a:picLocks noChangeAspect="1"/>
          </p:cNvPicPr>
          <p:nvPr>
            <p:custDataLst>
              <p:tags r:id="rId4"/>
            </p:custDataLst>
          </p:nvPr>
        </p:nvPicPr>
        <p:blipFill rotWithShape="1">
          <a:blip r:embed="rId6"/>
          <a:srcRect b="46760"/>
          <a:stretch/>
        </p:blipFill>
        <p:spPr>
          <a:xfrm>
            <a:off x="7226244" y="1711579"/>
            <a:ext cx="4241856" cy="4806068"/>
          </a:xfrm>
          <a:prstGeom prst="rect">
            <a:avLst/>
          </a:prstGeom>
        </p:spPr>
      </p:pic>
    </p:spTree>
    <p:extLst>
      <p:ext uri="{BB962C8B-B14F-4D97-AF65-F5344CB8AC3E}">
        <p14:creationId xmlns:p14="http://schemas.microsoft.com/office/powerpoint/2010/main" val="336924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32</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Visualiser mes documents</a:t>
            </a:r>
          </a:p>
        </p:txBody>
      </p:sp>
      <p:pic>
        <p:nvPicPr>
          <p:cNvPr id="5" name="Picture 4">
            <a:extLst>
              <a:ext uri="{FF2B5EF4-FFF2-40B4-BE49-F238E27FC236}">
                <a16:creationId xmlns="" xmlns:a16="http://schemas.microsoft.com/office/drawing/2014/main" id="{B5A59130-D0BC-4D66-9331-FE093194DC24}"/>
              </a:ext>
            </a:extLst>
          </p:cNvPr>
          <p:cNvPicPr>
            <a:picLocks noChangeAspect="1"/>
          </p:cNvPicPr>
          <p:nvPr>
            <p:custDataLst>
              <p:tags r:id="rId3"/>
            </p:custDataLst>
          </p:nvPr>
        </p:nvPicPr>
        <p:blipFill>
          <a:blip r:embed="rId17"/>
          <a:stretch>
            <a:fillRect/>
          </a:stretch>
        </p:blipFill>
        <p:spPr>
          <a:xfrm>
            <a:off x="3095625" y="1884704"/>
            <a:ext cx="5724525" cy="4534897"/>
          </a:xfrm>
          <a:prstGeom prst="rect">
            <a:avLst/>
          </a:prstGeom>
        </p:spPr>
      </p:pic>
      <p:cxnSp>
        <p:nvCxnSpPr>
          <p:cNvPr id="8" name="Straight Arrow Connector 7">
            <a:extLst>
              <a:ext uri="{FF2B5EF4-FFF2-40B4-BE49-F238E27FC236}">
                <a16:creationId xmlns="" xmlns:a16="http://schemas.microsoft.com/office/drawing/2014/main" id="{6F432CF2-9B16-4DEF-9813-057F695061D2}"/>
              </a:ext>
            </a:extLst>
          </p:cNvPr>
          <p:cNvCxnSpPr>
            <a:cxnSpLocks/>
            <a:stCxn id="9" idx="1"/>
          </p:cNvCxnSpPr>
          <p:nvPr>
            <p:custDataLst>
              <p:tags r:id="rId4"/>
            </p:custDataLst>
          </p:nvPr>
        </p:nvCxnSpPr>
        <p:spPr>
          <a:xfrm flipH="1">
            <a:off x="8374799" y="2144974"/>
            <a:ext cx="1201653" cy="469359"/>
          </a:xfrm>
          <a:prstGeom prst="straightConnector1">
            <a:avLst/>
          </a:prstGeom>
          <a:noFill/>
          <a:ln w="9525" cap="flat">
            <a:solidFill>
              <a:srgbClr val="DF2680"/>
            </a:solidFill>
            <a:prstDash val="solid"/>
            <a:miter lim="400000"/>
            <a:tailEnd type="triangle"/>
          </a:ln>
          <a:effectLst/>
          <a:sp3d/>
        </p:spPr>
      </p:cxnSp>
      <p:sp>
        <p:nvSpPr>
          <p:cNvPr id="9" name="ZoneTexte 14">
            <a:extLst>
              <a:ext uri="{FF2B5EF4-FFF2-40B4-BE49-F238E27FC236}">
                <a16:creationId xmlns="" xmlns:a16="http://schemas.microsoft.com/office/drawing/2014/main" id="{DB6C599F-4304-4401-AEA4-631107A4B56A}"/>
              </a:ext>
            </a:extLst>
          </p:cNvPr>
          <p:cNvSpPr txBox="1"/>
          <p:nvPr>
            <p:custDataLst>
              <p:tags r:id="rId5"/>
            </p:custDataLst>
          </p:nvPr>
        </p:nvSpPr>
        <p:spPr>
          <a:xfrm>
            <a:off x="9576452" y="1991085"/>
            <a:ext cx="2118208" cy="307777"/>
          </a:xfrm>
          <a:prstGeom prst="rect">
            <a:avLst/>
          </a:prstGeom>
          <a:noFill/>
        </p:spPr>
        <p:txBody>
          <a:bodyPr wrap="square" rtlCol="0">
            <a:spAutoFit/>
          </a:bodyPr>
          <a:lstStyle/>
          <a:p>
            <a:r>
              <a:rPr lang="fr-FR" sz="1400" dirty="0">
                <a:solidFill>
                  <a:srgbClr val="5E5E5E"/>
                </a:solidFill>
                <a:latin typeface="Helvetica Neue"/>
              </a:rPr>
              <a:t>Ajouter un document</a:t>
            </a:r>
            <a:endParaRPr lang="fr-FR" sz="1050" dirty="0">
              <a:solidFill>
                <a:srgbClr val="5E5E5E"/>
              </a:solidFill>
              <a:latin typeface="Helvetica Neue"/>
            </a:endParaRPr>
          </a:p>
        </p:txBody>
      </p:sp>
      <p:sp>
        <p:nvSpPr>
          <p:cNvPr id="11" name="ZoneTexte 14">
            <a:extLst>
              <a:ext uri="{FF2B5EF4-FFF2-40B4-BE49-F238E27FC236}">
                <a16:creationId xmlns="" xmlns:a16="http://schemas.microsoft.com/office/drawing/2014/main" id="{81BED434-F171-4740-B1AA-D704AB903D5B}"/>
              </a:ext>
            </a:extLst>
          </p:cNvPr>
          <p:cNvSpPr txBox="1"/>
          <p:nvPr>
            <p:custDataLst>
              <p:tags r:id="rId6"/>
            </p:custDataLst>
          </p:nvPr>
        </p:nvSpPr>
        <p:spPr>
          <a:xfrm>
            <a:off x="9233424" y="2559132"/>
            <a:ext cx="2749026" cy="738664"/>
          </a:xfrm>
          <a:prstGeom prst="rect">
            <a:avLst/>
          </a:prstGeom>
          <a:noFill/>
        </p:spPr>
        <p:txBody>
          <a:bodyPr wrap="square" rtlCol="0">
            <a:spAutoFit/>
          </a:bodyPr>
          <a:lstStyle/>
          <a:p>
            <a:r>
              <a:rPr lang="fr-FR" sz="1400" dirty="0">
                <a:solidFill>
                  <a:srgbClr val="5E5E5E"/>
                </a:solidFill>
                <a:latin typeface="Helvetica Neue"/>
              </a:rPr>
              <a:t>Accéder à l’historique des accès</a:t>
            </a:r>
            <a:br>
              <a:rPr lang="fr-FR" sz="1400" dirty="0">
                <a:solidFill>
                  <a:srgbClr val="5E5E5E"/>
                </a:solidFill>
                <a:latin typeface="Helvetica Neue"/>
              </a:rPr>
            </a:br>
            <a:r>
              <a:rPr lang="fr-FR" sz="1400" dirty="0">
                <a:solidFill>
                  <a:srgbClr val="5E5E5E"/>
                </a:solidFill>
                <a:latin typeface="Helvetica Neue"/>
              </a:rPr>
              <a:t>i.e. savoir qui a consulté mes documents et quand</a:t>
            </a:r>
            <a:endParaRPr lang="fr-FR" sz="1050" dirty="0">
              <a:solidFill>
                <a:srgbClr val="5E5E5E"/>
              </a:solidFill>
              <a:latin typeface="Helvetica Neue"/>
            </a:endParaRPr>
          </a:p>
        </p:txBody>
      </p:sp>
      <p:cxnSp>
        <p:nvCxnSpPr>
          <p:cNvPr id="12" name="Straight Arrow Connector 11">
            <a:extLst>
              <a:ext uri="{FF2B5EF4-FFF2-40B4-BE49-F238E27FC236}">
                <a16:creationId xmlns="" xmlns:a16="http://schemas.microsoft.com/office/drawing/2014/main" id="{6C41BDFF-4825-47C8-9C08-3746EE82DB85}"/>
              </a:ext>
            </a:extLst>
          </p:cNvPr>
          <p:cNvCxnSpPr>
            <a:cxnSpLocks/>
            <a:stCxn id="11" idx="1"/>
          </p:cNvCxnSpPr>
          <p:nvPr>
            <p:custDataLst>
              <p:tags r:id="rId7"/>
            </p:custDataLst>
          </p:nvPr>
        </p:nvCxnSpPr>
        <p:spPr>
          <a:xfrm flipH="1">
            <a:off x="4781550" y="2928464"/>
            <a:ext cx="4451874" cy="0"/>
          </a:xfrm>
          <a:prstGeom prst="straightConnector1">
            <a:avLst/>
          </a:prstGeom>
          <a:noFill/>
          <a:ln w="9525" cap="flat">
            <a:solidFill>
              <a:srgbClr val="DF2680"/>
            </a:solidFill>
            <a:prstDash val="solid"/>
            <a:miter lim="400000"/>
            <a:tailEnd type="triangle"/>
          </a:ln>
          <a:effectLst/>
          <a:sp3d/>
        </p:spPr>
      </p:cxnSp>
      <p:sp>
        <p:nvSpPr>
          <p:cNvPr id="19" name="ZoneTexte 14">
            <a:extLst>
              <a:ext uri="{FF2B5EF4-FFF2-40B4-BE49-F238E27FC236}">
                <a16:creationId xmlns="" xmlns:a16="http://schemas.microsoft.com/office/drawing/2014/main" id="{A0F4AE04-C2E9-4E83-A694-EB45A9B7047B}"/>
              </a:ext>
            </a:extLst>
          </p:cNvPr>
          <p:cNvSpPr txBox="1"/>
          <p:nvPr>
            <p:custDataLst>
              <p:tags r:id="rId8"/>
            </p:custDataLst>
          </p:nvPr>
        </p:nvSpPr>
        <p:spPr>
          <a:xfrm>
            <a:off x="9223899" y="3730093"/>
            <a:ext cx="2512381" cy="954107"/>
          </a:xfrm>
          <a:prstGeom prst="rect">
            <a:avLst/>
          </a:prstGeom>
          <a:noFill/>
        </p:spPr>
        <p:txBody>
          <a:bodyPr wrap="square" rtlCol="0">
            <a:spAutoFit/>
          </a:bodyPr>
          <a:lstStyle/>
          <a:p>
            <a:r>
              <a:rPr lang="fr-FR" sz="1400" dirty="0">
                <a:solidFill>
                  <a:srgbClr val="5E5E5E"/>
                </a:solidFill>
                <a:latin typeface="Helvetica Neue"/>
              </a:rPr>
              <a:t>Voir la liste des documents ajoutés avec le nom, la date, la personne ayant ajouté le document et la catégorie</a:t>
            </a:r>
            <a:endParaRPr lang="fr-FR" sz="1050" dirty="0">
              <a:solidFill>
                <a:srgbClr val="5E5E5E"/>
              </a:solidFill>
              <a:latin typeface="Helvetica Neue"/>
            </a:endParaRPr>
          </a:p>
        </p:txBody>
      </p:sp>
      <p:sp>
        <p:nvSpPr>
          <p:cNvPr id="20" name="ZoneTexte 14">
            <a:extLst>
              <a:ext uri="{FF2B5EF4-FFF2-40B4-BE49-F238E27FC236}">
                <a16:creationId xmlns="" xmlns:a16="http://schemas.microsoft.com/office/drawing/2014/main" id="{34F99BC5-33D3-413E-B56D-3E9BA52F5421}"/>
              </a:ext>
            </a:extLst>
          </p:cNvPr>
          <p:cNvSpPr txBox="1"/>
          <p:nvPr>
            <p:custDataLst>
              <p:tags r:id="rId9"/>
            </p:custDataLst>
          </p:nvPr>
        </p:nvSpPr>
        <p:spPr>
          <a:xfrm>
            <a:off x="195309" y="3417269"/>
            <a:ext cx="2118208" cy="523220"/>
          </a:xfrm>
          <a:prstGeom prst="rect">
            <a:avLst/>
          </a:prstGeom>
          <a:noFill/>
        </p:spPr>
        <p:txBody>
          <a:bodyPr wrap="square" rtlCol="0">
            <a:spAutoFit/>
          </a:bodyPr>
          <a:lstStyle/>
          <a:p>
            <a:r>
              <a:rPr lang="fr-FR" sz="1400" dirty="0">
                <a:solidFill>
                  <a:srgbClr val="5E5E5E"/>
                </a:solidFill>
                <a:latin typeface="Helvetica Neue"/>
              </a:rPr>
              <a:t>Visualiser un document en cliquant dessus</a:t>
            </a:r>
            <a:endParaRPr lang="fr-FR" sz="1050" dirty="0">
              <a:solidFill>
                <a:srgbClr val="5E5E5E"/>
              </a:solidFill>
              <a:latin typeface="Helvetica Neue"/>
            </a:endParaRPr>
          </a:p>
        </p:txBody>
      </p:sp>
      <p:sp>
        <p:nvSpPr>
          <p:cNvPr id="21" name="ZoneTexte 14">
            <a:extLst>
              <a:ext uri="{FF2B5EF4-FFF2-40B4-BE49-F238E27FC236}">
                <a16:creationId xmlns="" xmlns:a16="http://schemas.microsoft.com/office/drawing/2014/main" id="{AB547724-3662-4CE6-BBC7-AB001F5DDF29}"/>
              </a:ext>
            </a:extLst>
          </p:cNvPr>
          <p:cNvSpPr txBox="1"/>
          <p:nvPr>
            <p:custDataLst>
              <p:tags r:id="rId10"/>
            </p:custDataLst>
          </p:nvPr>
        </p:nvSpPr>
        <p:spPr>
          <a:xfrm>
            <a:off x="9223899" y="4910503"/>
            <a:ext cx="2118208" cy="1169551"/>
          </a:xfrm>
          <a:prstGeom prst="rect">
            <a:avLst/>
          </a:prstGeom>
          <a:noFill/>
        </p:spPr>
        <p:txBody>
          <a:bodyPr wrap="square" rtlCol="0">
            <a:spAutoFit/>
          </a:bodyPr>
          <a:lstStyle/>
          <a:p>
            <a:r>
              <a:rPr lang="fr-FR" sz="1400" dirty="0">
                <a:solidFill>
                  <a:srgbClr val="5E5E5E"/>
                </a:solidFill>
                <a:latin typeface="Helvetica Neue"/>
              </a:rPr>
              <a:t>Modifier ou supprimer un document ajouté par l’utilisateur</a:t>
            </a:r>
          </a:p>
          <a:p>
            <a:r>
              <a:rPr lang="fr-FR" sz="1400" dirty="0">
                <a:solidFill>
                  <a:srgbClr val="5E5E5E"/>
                </a:solidFill>
                <a:latin typeface="Helvetica Neue"/>
              </a:rPr>
              <a:t>Télécharger un document</a:t>
            </a:r>
            <a:endParaRPr lang="fr-FR" sz="1050" dirty="0">
              <a:solidFill>
                <a:srgbClr val="5E5E5E"/>
              </a:solidFill>
              <a:latin typeface="Helvetica Neue"/>
            </a:endParaRPr>
          </a:p>
        </p:txBody>
      </p:sp>
      <p:sp>
        <p:nvSpPr>
          <p:cNvPr id="22" name="ZoneTexte 14">
            <a:extLst>
              <a:ext uri="{FF2B5EF4-FFF2-40B4-BE49-F238E27FC236}">
                <a16:creationId xmlns="" xmlns:a16="http://schemas.microsoft.com/office/drawing/2014/main" id="{F6489A60-408B-4BAA-A089-75655D2DBB63}"/>
              </a:ext>
            </a:extLst>
          </p:cNvPr>
          <p:cNvSpPr txBox="1"/>
          <p:nvPr>
            <p:custDataLst>
              <p:tags r:id="rId11"/>
            </p:custDataLst>
          </p:nvPr>
        </p:nvSpPr>
        <p:spPr>
          <a:xfrm>
            <a:off x="163668" y="2611240"/>
            <a:ext cx="2118208" cy="523220"/>
          </a:xfrm>
          <a:prstGeom prst="rect">
            <a:avLst/>
          </a:prstGeom>
          <a:noFill/>
        </p:spPr>
        <p:txBody>
          <a:bodyPr wrap="square" rtlCol="0">
            <a:spAutoFit/>
          </a:bodyPr>
          <a:lstStyle/>
          <a:p>
            <a:r>
              <a:rPr lang="fr-FR" sz="1400" dirty="0">
                <a:solidFill>
                  <a:srgbClr val="5E5E5E"/>
                </a:solidFill>
                <a:latin typeface="Helvetica Neue"/>
              </a:rPr>
              <a:t>Filtrer un document par catégorie</a:t>
            </a:r>
            <a:endParaRPr lang="fr-FR" sz="1050" dirty="0">
              <a:solidFill>
                <a:srgbClr val="5E5E5E"/>
              </a:solidFill>
              <a:latin typeface="Helvetica Neue"/>
            </a:endParaRPr>
          </a:p>
        </p:txBody>
      </p:sp>
      <p:cxnSp>
        <p:nvCxnSpPr>
          <p:cNvPr id="23" name="Straight Arrow Connector 22">
            <a:extLst>
              <a:ext uri="{FF2B5EF4-FFF2-40B4-BE49-F238E27FC236}">
                <a16:creationId xmlns="" xmlns:a16="http://schemas.microsoft.com/office/drawing/2014/main" id="{1741ACE5-ECA0-4306-AD25-2A84F9E0D57D}"/>
              </a:ext>
            </a:extLst>
          </p:cNvPr>
          <p:cNvCxnSpPr>
            <a:cxnSpLocks/>
          </p:cNvCxnSpPr>
          <p:nvPr>
            <p:custDataLst>
              <p:tags r:id="rId12"/>
            </p:custDataLst>
          </p:nvPr>
        </p:nvCxnSpPr>
        <p:spPr>
          <a:xfrm flipH="1" flipV="1">
            <a:off x="8374799" y="4086225"/>
            <a:ext cx="849100" cy="1409054"/>
          </a:xfrm>
          <a:prstGeom prst="straightConnector1">
            <a:avLst/>
          </a:prstGeom>
          <a:noFill/>
          <a:ln w="952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 xmlns:a16="http://schemas.microsoft.com/office/drawing/2014/main" id="{EBBDDBC8-A012-48F0-AC78-02142813D0F9}"/>
              </a:ext>
            </a:extLst>
          </p:cNvPr>
          <p:cNvCxnSpPr>
            <a:cxnSpLocks/>
          </p:cNvCxnSpPr>
          <p:nvPr>
            <p:custDataLst>
              <p:tags r:id="rId13"/>
            </p:custDataLst>
          </p:nvPr>
        </p:nvCxnSpPr>
        <p:spPr>
          <a:xfrm flipH="1" flipV="1">
            <a:off x="8585743" y="3972225"/>
            <a:ext cx="612558" cy="323164"/>
          </a:xfrm>
          <a:prstGeom prst="straightConnector1">
            <a:avLst/>
          </a:prstGeom>
          <a:noFill/>
          <a:ln w="952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 xmlns:a16="http://schemas.microsoft.com/office/drawing/2014/main" id="{B00A1366-5C21-44E8-97F2-9C622D61DFA6}"/>
              </a:ext>
            </a:extLst>
          </p:cNvPr>
          <p:cNvCxnSpPr>
            <a:cxnSpLocks/>
          </p:cNvCxnSpPr>
          <p:nvPr>
            <p:custDataLst>
              <p:tags r:id="rId14"/>
            </p:custDataLst>
          </p:nvPr>
        </p:nvCxnSpPr>
        <p:spPr>
          <a:xfrm>
            <a:off x="2313517" y="3678879"/>
            <a:ext cx="1734608" cy="616510"/>
          </a:xfrm>
          <a:prstGeom prst="straightConnector1">
            <a:avLst/>
          </a:prstGeom>
          <a:noFill/>
          <a:ln w="952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 xmlns:a16="http://schemas.microsoft.com/office/drawing/2014/main" id="{697AD5E9-A445-46CD-8BB7-B767280D8377}"/>
              </a:ext>
            </a:extLst>
          </p:cNvPr>
          <p:cNvCxnSpPr>
            <a:cxnSpLocks/>
          </p:cNvCxnSpPr>
          <p:nvPr>
            <p:custDataLst>
              <p:tags r:id="rId15"/>
            </p:custDataLst>
          </p:nvPr>
        </p:nvCxnSpPr>
        <p:spPr>
          <a:xfrm>
            <a:off x="2281876" y="2872850"/>
            <a:ext cx="1595336" cy="641875"/>
          </a:xfrm>
          <a:prstGeom prst="straightConnector1">
            <a:avLst/>
          </a:prstGeom>
          <a:noFill/>
          <a:ln w="952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72758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33</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Catégoriser mes documents</a:t>
            </a:r>
          </a:p>
        </p:txBody>
      </p:sp>
      <p:sp>
        <p:nvSpPr>
          <p:cNvPr id="7" name="ZoneTexte 14">
            <a:extLst>
              <a:ext uri="{FF2B5EF4-FFF2-40B4-BE49-F238E27FC236}">
                <a16:creationId xmlns="" xmlns:a16="http://schemas.microsoft.com/office/drawing/2014/main" id="{5461CE10-4F40-4B76-9F7A-3F2F9E879D20}"/>
              </a:ext>
            </a:extLst>
          </p:cNvPr>
          <p:cNvSpPr txBox="1"/>
          <p:nvPr>
            <p:custDataLst>
              <p:tags r:id="rId3"/>
            </p:custDataLst>
          </p:nvPr>
        </p:nvSpPr>
        <p:spPr>
          <a:xfrm>
            <a:off x="634713" y="1767701"/>
            <a:ext cx="4070637" cy="3908762"/>
          </a:xfrm>
          <a:prstGeom prst="rect">
            <a:avLst/>
          </a:prstGeom>
          <a:noFill/>
        </p:spPr>
        <p:txBody>
          <a:bodyPr wrap="square" rtlCol="0">
            <a:spAutoFit/>
          </a:bodyPr>
          <a:lstStyle/>
          <a:p>
            <a:pPr>
              <a:spcAft>
                <a:spcPts val="600"/>
              </a:spcAft>
            </a:pPr>
            <a:r>
              <a:rPr lang="fr-FR" dirty="0">
                <a:solidFill>
                  <a:srgbClr val="5E5E5E"/>
                </a:solidFill>
                <a:latin typeface="Helvetica Neue"/>
              </a:rPr>
              <a:t>Avec Mon espace santé je peux désormais catégoriser mes documents au sein de rubriques :</a:t>
            </a:r>
          </a:p>
          <a:p>
            <a:pPr marL="342900" indent="-342900">
              <a:spcBef>
                <a:spcPts val="600"/>
              </a:spcBef>
              <a:buFont typeface="Arial" panose="020B0604020202020204" pitchFamily="34" charset="0"/>
              <a:buChar char="•"/>
            </a:pPr>
            <a:r>
              <a:rPr lang="fr-FR" sz="1600" dirty="0">
                <a:solidFill>
                  <a:srgbClr val="5E5E5E"/>
                </a:solidFill>
                <a:latin typeface="Helvetica Neue"/>
              </a:rPr>
              <a:t>Ma santé en résumé</a:t>
            </a:r>
          </a:p>
          <a:p>
            <a:pPr marL="342900" indent="-342900">
              <a:spcBef>
                <a:spcPts val="600"/>
              </a:spcBef>
              <a:buFont typeface="Arial" panose="020B0604020202020204" pitchFamily="34" charset="0"/>
              <a:buChar char="•"/>
            </a:pPr>
            <a:r>
              <a:rPr lang="fr-FR" sz="1600" dirty="0">
                <a:solidFill>
                  <a:srgbClr val="5E5E5E"/>
                </a:solidFill>
                <a:latin typeface="Helvetica Neue"/>
              </a:rPr>
              <a:t>Ordonnances et soins</a:t>
            </a:r>
          </a:p>
          <a:p>
            <a:pPr marL="342900" indent="-342900">
              <a:spcBef>
                <a:spcPts val="600"/>
              </a:spcBef>
              <a:buFont typeface="Arial" panose="020B0604020202020204" pitchFamily="34" charset="0"/>
              <a:buChar char="•"/>
            </a:pPr>
            <a:r>
              <a:rPr lang="fr-FR" sz="1600" dirty="0">
                <a:solidFill>
                  <a:srgbClr val="5E5E5E"/>
                </a:solidFill>
                <a:latin typeface="Helvetica Neue"/>
              </a:rPr>
              <a:t>Radio écho, scanner, IRM</a:t>
            </a:r>
          </a:p>
          <a:p>
            <a:pPr marL="342900" indent="-342900">
              <a:spcBef>
                <a:spcPts val="600"/>
              </a:spcBef>
              <a:buFont typeface="Arial" panose="020B0604020202020204" pitchFamily="34" charset="0"/>
              <a:buChar char="•"/>
            </a:pPr>
            <a:r>
              <a:rPr lang="fr-FR" sz="1600" dirty="0">
                <a:solidFill>
                  <a:srgbClr val="5E5E5E"/>
                </a:solidFill>
                <a:latin typeface="Helvetica Neue"/>
              </a:rPr>
              <a:t>Résultats de biologie</a:t>
            </a:r>
          </a:p>
          <a:p>
            <a:pPr marL="342900" indent="-342900">
              <a:spcBef>
                <a:spcPts val="600"/>
              </a:spcBef>
              <a:buFont typeface="Arial" panose="020B0604020202020204" pitchFamily="34" charset="0"/>
              <a:buChar char="•"/>
            </a:pPr>
            <a:r>
              <a:rPr lang="fr-FR" sz="1600" dirty="0">
                <a:solidFill>
                  <a:srgbClr val="5E5E5E"/>
                </a:solidFill>
                <a:latin typeface="Helvetica Neue"/>
              </a:rPr>
              <a:t>Comptes rendus</a:t>
            </a:r>
          </a:p>
          <a:p>
            <a:pPr marL="342900" indent="-342900">
              <a:spcBef>
                <a:spcPts val="600"/>
              </a:spcBef>
              <a:buFont typeface="Arial" panose="020B0604020202020204" pitchFamily="34" charset="0"/>
              <a:buChar char="•"/>
            </a:pPr>
            <a:r>
              <a:rPr lang="fr-FR" sz="1600" dirty="0">
                <a:solidFill>
                  <a:srgbClr val="5E5E5E"/>
                </a:solidFill>
                <a:latin typeface="Helvetica Neue"/>
              </a:rPr>
              <a:t>Prévention et dépistage</a:t>
            </a:r>
          </a:p>
          <a:p>
            <a:pPr marL="342900" indent="-342900">
              <a:spcBef>
                <a:spcPts val="600"/>
              </a:spcBef>
              <a:buFont typeface="Arial" panose="020B0604020202020204" pitchFamily="34" charset="0"/>
              <a:buChar char="•"/>
            </a:pPr>
            <a:r>
              <a:rPr lang="fr-FR" sz="1600" dirty="0">
                <a:solidFill>
                  <a:srgbClr val="5E5E5E"/>
                </a:solidFill>
                <a:latin typeface="Helvetica Neue"/>
              </a:rPr>
              <a:t>Certificats médicaux</a:t>
            </a:r>
          </a:p>
          <a:p>
            <a:pPr marL="342900" indent="-342900">
              <a:spcBef>
                <a:spcPts val="600"/>
              </a:spcBef>
              <a:buFont typeface="Arial" panose="020B0604020202020204" pitchFamily="34" charset="0"/>
              <a:buChar char="•"/>
            </a:pPr>
            <a:r>
              <a:rPr lang="fr-FR" sz="1600" dirty="0">
                <a:solidFill>
                  <a:srgbClr val="5E5E5E"/>
                </a:solidFill>
                <a:latin typeface="Helvetica Neue"/>
              </a:rPr>
              <a:t>Autres documents</a:t>
            </a:r>
          </a:p>
          <a:p>
            <a:pPr marL="342900" indent="-342900">
              <a:spcBef>
                <a:spcPts val="600"/>
              </a:spcBef>
              <a:buFont typeface="Arial" panose="020B0604020202020204" pitchFamily="34" charset="0"/>
              <a:buChar char="•"/>
            </a:pPr>
            <a:r>
              <a:rPr lang="fr-FR" sz="1600" dirty="0">
                <a:solidFill>
                  <a:srgbClr val="5E5E5E"/>
                </a:solidFill>
                <a:latin typeface="Helvetica Neue"/>
              </a:rPr>
              <a:t>Pièces administratives.</a:t>
            </a:r>
          </a:p>
        </p:txBody>
      </p:sp>
      <p:pic>
        <p:nvPicPr>
          <p:cNvPr id="8" name="Picture 7">
            <a:extLst>
              <a:ext uri="{FF2B5EF4-FFF2-40B4-BE49-F238E27FC236}">
                <a16:creationId xmlns="" xmlns:a16="http://schemas.microsoft.com/office/drawing/2014/main" id="{61CE7D2F-AE44-41AA-AC29-4D0BAFDAFF7B}"/>
              </a:ext>
            </a:extLst>
          </p:cNvPr>
          <p:cNvPicPr>
            <a:picLocks noChangeAspect="1"/>
          </p:cNvPicPr>
          <p:nvPr>
            <p:custDataLst>
              <p:tags r:id="rId4"/>
            </p:custDataLst>
          </p:nvPr>
        </p:nvPicPr>
        <p:blipFill>
          <a:blip r:embed="rId6"/>
          <a:stretch>
            <a:fillRect/>
          </a:stretch>
        </p:blipFill>
        <p:spPr>
          <a:xfrm>
            <a:off x="4828072" y="1730971"/>
            <a:ext cx="6923960" cy="4518497"/>
          </a:xfrm>
          <a:prstGeom prst="rect">
            <a:avLst/>
          </a:prstGeom>
        </p:spPr>
      </p:pic>
    </p:spTree>
    <p:extLst>
      <p:ext uri="{BB962C8B-B14F-4D97-AF65-F5344CB8AC3E}">
        <p14:creationId xmlns:p14="http://schemas.microsoft.com/office/powerpoint/2010/main" val="2116451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05</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Le profil médical</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34</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2487380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35</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Le profil médical</a:t>
            </a:r>
          </a:p>
        </p:txBody>
      </p:sp>
      <p:sp>
        <p:nvSpPr>
          <p:cNvPr id="6" name="ZoneTexte 14">
            <a:extLst>
              <a:ext uri="{FF2B5EF4-FFF2-40B4-BE49-F238E27FC236}">
                <a16:creationId xmlns="" xmlns:a16="http://schemas.microsoft.com/office/drawing/2014/main" id="{025A39E9-848F-4123-AE6A-88F5133C8CBF}"/>
              </a:ext>
            </a:extLst>
          </p:cNvPr>
          <p:cNvSpPr txBox="1"/>
          <p:nvPr>
            <p:custDataLst>
              <p:tags r:id="rId3"/>
            </p:custDataLst>
          </p:nvPr>
        </p:nvSpPr>
        <p:spPr>
          <a:xfrm>
            <a:off x="442584" y="1880566"/>
            <a:ext cx="6005717" cy="3170099"/>
          </a:xfrm>
          <a:prstGeom prst="rect">
            <a:avLst/>
          </a:prstGeom>
          <a:noFill/>
        </p:spPr>
        <p:txBody>
          <a:bodyPr wrap="square" rtlCol="0">
            <a:spAutoFit/>
          </a:bodyPr>
          <a:lstStyle/>
          <a:p>
            <a:r>
              <a:rPr lang="fr-FR" sz="2000" dirty="0">
                <a:solidFill>
                  <a:srgbClr val="5E5E5E"/>
                </a:solidFill>
                <a:latin typeface="Helvetica Neue"/>
              </a:rPr>
              <a:t>Le profil médical de Mon espace santé permet à l’utilisateur de </a:t>
            </a:r>
            <a:r>
              <a:rPr lang="fr-FR" sz="2000" b="1" dirty="0">
                <a:solidFill>
                  <a:srgbClr val="DF2680"/>
                </a:solidFill>
                <a:latin typeface="Helvetica Neue"/>
              </a:rPr>
              <a:t>prendre en main sa santé </a:t>
            </a:r>
            <a:r>
              <a:rPr lang="fr-FR" sz="2000" dirty="0">
                <a:solidFill>
                  <a:srgbClr val="5E5E5E"/>
                </a:solidFill>
                <a:latin typeface="Helvetica Neue"/>
              </a:rPr>
              <a:t>en ajoutant des éléments sur sa situation médicale afin de conserver la mémoire de sa santé et de simplifier les échanges avec ses professionnels de santé.</a:t>
            </a:r>
          </a:p>
          <a:p>
            <a:endParaRPr lang="fr-FR" sz="2000" dirty="0">
              <a:solidFill>
                <a:srgbClr val="5E5E5E"/>
              </a:solidFill>
              <a:latin typeface="Helvetica Neue"/>
            </a:endParaRPr>
          </a:p>
          <a:p>
            <a:r>
              <a:rPr lang="fr-FR" sz="2000" dirty="0">
                <a:solidFill>
                  <a:srgbClr val="5E5E5E"/>
                </a:solidFill>
                <a:latin typeface="Helvetica Neue"/>
              </a:rPr>
              <a:t>Ces informations sont particulièrement utiles en cas d’urgence ou dans le cadre de la préparation d’une hospitalisation. </a:t>
            </a:r>
          </a:p>
        </p:txBody>
      </p:sp>
      <p:pic>
        <p:nvPicPr>
          <p:cNvPr id="7" name="Picture 6">
            <a:extLst>
              <a:ext uri="{FF2B5EF4-FFF2-40B4-BE49-F238E27FC236}">
                <a16:creationId xmlns="" xmlns:a16="http://schemas.microsoft.com/office/drawing/2014/main" id="{65135614-B717-48D1-AA2B-6829E646E5DE}"/>
              </a:ext>
            </a:extLst>
          </p:cNvPr>
          <p:cNvPicPr>
            <a:picLocks noChangeAspect="1"/>
          </p:cNvPicPr>
          <p:nvPr>
            <p:custDataLst>
              <p:tags r:id="rId4"/>
            </p:custDataLst>
          </p:nvPr>
        </p:nvPicPr>
        <p:blipFill rotWithShape="1">
          <a:blip r:embed="rId6"/>
          <a:srcRect b="46760"/>
          <a:stretch/>
        </p:blipFill>
        <p:spPr>
          <a:xfrm>
            <a:off x="7226244" y="1711579"/>
            <a:ext cx="4241856" cy="4806068"/>
          </a:xfrm>
          <a:prstGeom prst="rect">
            <a:avLst/>
          </a:prstGeom>
        </p:spPr>
      </p:pic>
    </p:spTree>
    <p:extLst>
      <p:ext uri="{BB962C8B-B14F-4D97-AF65-F5344CB8AC3E}">
        <p14:creationId xmlns:p14="http://schemas.microsoft.com/office/powerpoint/2010/main" val="1915569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36</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Le profil médical</a:t>
            </a:r>
          </a:p>
        </p:txBody>
      </p:sp>
      <p:sp>
        <p:nvSpPr>
          <p:cNvPr id="6" name="ZoneTexte 14">
            <a:extLst>
              <a:ext uri="{FF2B5EF4-FFF2-40B4-BE49-F238E27FC236}">
                <a16:creationId xmlns="" xmlns:a16="http://schemas.microsoft.com/office/drawing/2014/main" id="{5B81E5EB-AC81-4979-96F1-6F71E435722B}"/>
              </a:ext>
            </a:extLst>
          </p:cNvPr>
          <p:cNvSpPr txBox="1"/>
          <p:nvPr>
            <p:custDataLst>
              <p:tags r:id="rId3"/>
            </p:custDataLst>
          </p:nvPr>
        </p:nvSpPr>
        <p:spPr>
          <a:xfrm>
            <a:off x="442584" y="1729495"/>
            <a:ext cx="6005717" cy="4524315"/>
          </a:xfrm>
          <a:prstGeom prst="rect">
            <a:avLst/>
          </a:prstGeom>
          <a:noFill/>
        </p:spPr>
        <p:txBody>
          <a:bodyPr wrap="square" rtlCol="0">
            <a:spAutoFit/>
          </a:bodyPr>
          <a:lstStyle/>
          <a:p>
            <a:r>
              <a:rPr lang="fr-FR" sz="2000" dirty="0">
                <a:solidFill>
                  <a:srgbClr val="5E5E5E"/>
                </a:solidFill>
                <a:latin typeface="Helvetica Neue"/>
              </a:rPr>
              <a:t>Le profil médical est constitué de 12 rubriques</a:t>
            </a:r>
          </a:p>
          <a:p>
            <a:pPr marL="285750" indent="-285750" algn="just">
              <a:spcBef>
                <a:spcPts val="600"/>
              </a:spcBef>
              <a:buClr>
                <a:srgbClr val="DF2680"/>
              </a:buClr>
              <a:buFontTx/>
              <a:buChar char="►"/>
            </a:pPr>
            <a:r>
              <a:rPr lang="fr-FR" sz="1600" dirty="0">
                <a:solidFill>
                  <a:srgbClr val="5E5E5E"/>
                </a:solidFill>
                <a:latin typeface="Helvetica Neue"/>
              </a:rPr>
              <a:t>Maladies et sujets de santé </a:t>
            </a:r>
          </a:p>
          <a:p>
            <a:pPr marL="285750" indent="-285750" algn="just">
              <a:spcBef>
                <a:spcPts val="600"/>
              </a:spcBef>
              <a:buClr>
                <a:srgbClr val="DF2680"/>
              </a:buClr>
              <a:buFontTx/>
              <a:buChar char="►"/>
            </a:pPr>
            <a:r>
              <a:rPr lang="fr-FR" sz="1600" dirty="0">
                <a:solidFill>
                  <a:srgbClr val="5E5E5E"/>
                </a:solidFill>
                <a:latin typeface="Helvetica Neue"/>
              </a:rPr>
              <a:t>Traitements</a:t>
            </a:r>
          </a:p>
          <a:p>
            <a:pPr marL="285750" indent="-285750" algn="just">
              <a:spcBef>
                <a:spcPts val="600"/>
              </a:spcBef>
              <a:buClr>
                <a:srgbClr val="DF2680"/>
              </a:buClr>
              <a:buFontTx/>
              <a:buChar char="►"/>
            </a:pPr>
            <a:r>
              <a:rPr lang="fr-FR" sz="1600" dirty="0">
                <a:solidFill>
                  <a:srgbClr val="5E5E5E"/>
                </a:solidFill>
                <a:latin typeface="Helvetica Neue"/>
              </a:rPr>
              <a:t>Hospitalisations et chirurgies</a:t>
            </a:r>
          </a:p>
          <a:p>
            <a:pPr marL="285750" indent="-285750" algn="just">
              <a:spcBef>
                <a:spcPts val="600"/>
              </a:spcBef>
              <a:buClr>
                <a:srgbClr val="DF2680"/>
              </a:buClr>
              <a:buFontTx/>
              <a:buChar char="►"/>
            </a:pPr>
            <a:r>
              <a:rPr lang="fr-FR" sz="1600" dirty="0">
                <a:solidFill>
                  <a:srgbClr val="5E5E5E"/>
                </a:solidFill>
                <a:latin typeface="Helvetica Neue"/>
              </a:rPr>
              <a:t>Antécédents familiaux</a:t>
            </a:r>
          </a:p>
          <a:p>
            <a:pPr marL="285750" indent="-285750" algn="just">
              <a:spcBef>
                <a:spcPts val="600"/>
              </a:spcBef>
              <a:buClr>
                <a:srgbClr val="DF2680"/>
              </a:buClr>
              <a:buFontTx/>
              <a:buChar char="►"/>
            </a:pPr>
            <a:r>
              <a:rPr lang="fr-FR" sz="1600" dirty="0">
                <a:solidFill>
                  <a:srgbClr val="5E5E5E"/>
                </a:solidFill>
                <a:latin typeface="Helvetica Neue"/>
              </a:rPr>
              <a:t>Allergies</a:t>
            </a:r>
          </a:p>
          <a:p>
            <a:pPr marL="285750" indent="-285750" algn="just">
              <a:spcBef>
                <a:spcPts val="600"/>
              </a:spcBef>
              <a:buClr>
                <a:srgbClr val="DF2680"/>
              </a:buClr>
              <a:buFontTx/>
              <a:buChar char="►"/>
            </a:pPr>
            <a:r>
              <a:rPr lang="fr-FR" sz="1600" dirty="0">
                <a:solidFill>
                  <a:srgbClr val="5E5E5E"/>
                </a:solidFill>
                <a:latin typeface="Helvetica Neue"/>
              </a:rPr>
              <a:t>Vaccinations</a:t>
            </a:r>
          </a:p>
          <a:p>
            <a:pPr marL="285750" indent="-285750" algn="just">
              <a:spcBef>
                <a:spcPts val="600"/>
              </a:spcBef>
              <a:buClr>
                <a:srgbClr val="DF2680"/>
              </a:buClr>
              <a:buFontTx/>
              <a:buChar char="►"/>
            </a:pPr>
            <a:r>
              <a:rPr lang="fr-FR" sz="1600" dirty="0">
                <a:solidFill>
                  <a:srgbClr val="5E5E5E"/>
                </a:solidFill>
                <a:latin typeface="Helvetica Neue"/>
              </a:rPr>
              <a:t>Habitudes de vie</a:t>
            </a:r>
          </a:p>
          <a:p>
            <a:pPr marL="285750" indent="-285750" algn="just">
              <a:spcBef>
                <a:spcPts val="600"/>
              </a:spcBef>
              <a:buClr>
                <a:srgbClr val="DF2680"/>
              </a:buClr>
              <a:buFontTx/>
              <a:buChar char="►"/>
            </a:pPr>
            <a:r>
              <a:rPr lang="fr-FR" sz="1600" dirty="0">
                <a:solidFill>
                  <a:srgbClr val="5E5E5E"/>
                </a:solidFill>
                <a:latin typeface="Helvetica Neue"/>
              </a:rPr>
              <a:t>Mesures : poids, taille, IMC, tour de taille, nombre de pas, fréquence cardiaque</a:t>
            </a:r>
          </a:p>
          <a:p>
            <a:pPr marL="285750" indent="-285750" algn="just">
              <a:spcBef>
                <a:spcPts val="600"/>
              </a:spcBef>
              <a:buClr>
                <a:srgbClr val="DF2680"/>
              </a:buClr>
              <a:buFontTx/>
              <a:buChar char="►"/>
            </a:pPr>
            <a:r>
              <a:rPr lang="fr-FR" sz="1600" dirty="0">
                <a:solidFill>
                  <a:srgbClr val="5E5E5E"/>
                </a:solidFill>
                <a:latin typeface="Helvetica Neue"/>
              </a:rPr>
              <a:t>Professionnels de santé </a:t>
            </a:r>
          </a:p>
          <a:p>
            <a:pPr marL="285750" indent="-285750" algn="just">
              <a:spcBef>
                <a:spcPts val="600"/>
              </a:spcBef>
              <a:buClr>
                <a:srgbClr val="DF2680"/>
              </a:buClr>
              <a:buFontTx/>
              <a:buChar char="►"/>
            </a:pPr>
            <a:r>
              <a:rPr lang="fr-FR" sz="1600" dirty="0">
                <a:solidFill>
                  <a:srgbClr val="5E5E5E"/>
                </a:solidFill>
                <a:latin typeface="Helvetica Neue"/>
              </a:rPr>
              <a:t>Entourage et volontés </a:t>
            </a:r>
          </a:p>
          <a:p>
            <a:pPr marL="285750" indent="-285750" algn="just">
              <a:spcBef>
                <a:spcPts val="600"/>
              </a:spcBef>
              <a:buClr>
                <a:srgbClr val="DF2680"/>
              </a:buClr>
              <a:buFontTx/>
              <a:buChar char="►"/>
            </a:pPr>
            <a:r>
              <a:rPr lang="fr-FR" sz="1600" dirty="0">
                <a:solidFill>
                  <a:srgbClr val="5E5E5E"/>
                </a:solidFill>
                <a:latin typeface="Helvetica Neue"/>
              </a:rPr>
              <a:t>Historique des soins</a:t>
            </a:r>
          </a:p>
          <a:p>
            <a:pPr marL="285750" indent="-285750" algn="just">
              <a:spcBef>
                <a:spcPts val="600"/>
              </a:spcBef>
              <a:buClr>
                <a:srgbClr val="DF2680"/>
              </a:buClr>
              <a:buFontTx/>
              <a:buChar char="►"/>
            </a:pPr>
            <a:r>
              <a:rPr lang="fr-FR" sz="1600" dirty="0">
                <a:solidFill>
                  <a:srgbClr val="5E5E5E"/>
                </a:solidFill>
                <a:latin typeface="Helvetica Neue"/>
              </a:rPr>
              <a:t>Pièces administratives</a:t>
            </a:r>
            <a:endParaRPr lang="fr-FR" dirty="0">
              <a:solidFill>
                <a:srgbClr val="5E5E5E"/>
              </a:solidFill>
              <a:latin typeface="Helvetica Neue"/>
            </a:endParaRPr>
          </a:p>
        </p:txBody>
      </p:sp>
      <p:pic>
        <p:nvPicPr>
          <p:cNvPr id="8" name="Picture 7">
            <a:extLst>
              <a:ext uri="{FF2B5EF4-FFF2-40B4-BE49-F238E27FC236}">
                <a16:creationId xmlns="" xmlns:a16="http://schemas.microsoft.com/office/drawing/2014/main" id="{56CBA541-4C3A-4CDA-94B3-E5F53E4A1FAA}"/>
              </a:ext>
            </a:extLst>
          </p:cNvPr>
          <p:cNvPicPr>
            <a:picLocks noChangeAspect="1"/>
          </p:cNvPicPr>
          <p:nvPr>
            <p:custDataLst>
              <p:tags r:id="rId4"/>
            </p:custDataLst>
          </p:nvPr>
        </p:nvPicPr>
        <p:blipFill>
          <a:blip r:embed="rId6"/>
          <a:stretch>
            <a:fillRect/>
          </a:stretch>
        </p:blipFill>
        <p:spPr>
          <a:xfrm>
            <a:off x="6588312" y="2170349"/>
            <a:ext cx="5106348" cy="3642605"/>
          </a:xfrm>
          <a:prstGeom prst="rect">
            <a:avLst/>
          </a:prstGeom>
        </p:spPr>
      </p:pic>
    </p:spTree>
    <p:extLst>
      <p:ext uri="{BB962C8B-B14F-4D97-AF65-F5344CB8AC3E}">
        <p14:creationId xmlns:p14="http://schemas.microsoft.com/office/powerpoint/2010/main" val="2130885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dirty="0"/>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06</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La messagerie</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37</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2553436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38</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Messagerie</a:t>
            </a:r>
          </a:p>
        </p:txBody>
      </p:sp>
      <p:grpSp>
        <p:nvGrpSpPr>
          <p:cNvPr id="9" name="Group 8">
            <a:extLst>
              <a:ext uri="{FF2B5EF4-FFF2-40B4-BE49-F238E27FC236}">
                <a16:creationId xmlns="" xmlns:a16="http://schemas.microsoft.com/office/drawing/2014/main" id="{A9730A9E-E89B-4DD8-A950-9A3337EEBEC9}"/>
              </a:ext>
            </a:extLst>
          </p:cNvPr>
          <p:cNvGrpSpPr>
            <a:grpSpLocks noChangeAspect="1"/>
          </p:cNvGrpSpPr>
          <p:nvPr>
            <p:custDataLst>
              <p:tags r:id="rId3"/>
            </p:custDataLst>
          </p:nvPr>
        </p:nvGrpSpPr>
        <p:grpSpPr>
          <a:xfrm>
            <a:off x="909609" y="1936059"/>
            <a:ext cx="684000" cy="684000"/>
            <a:chOff x="699127" y="1801776"/>
            <a:chExt cx="900000" cy="900000"/>
          </a:xfrm>
        </p:grpSpPr>
        <p:sp>
          <p:nvSpPr>
            <p:cNvPr id="10" name="Oval 9">
              <a:extLst>
                <a:ext uri="{FF2B5EF4-FFF2-40B4-BE49-F238E27FC236}">
                  <a16:creationId xmlns="" xmlns:a16="http://schemas.microsoft.com/office/drawing/2014/main" id="{425F78EC-764F-48F2-AC4C-5099EAA901BA}"/>
                </a:ext>
              </a:extLst>
            </p:cNvPr>
            <p:cNvSpPr>
              <a:spLocks noChangeAspect="1"/>
            </p:cNvSpPr>
            <p:nvPr/>
          </p:nvSpPr>
          <p:spPr>
            <a:xfrm>
              <a:off x="699127" y="1801776"/>
              <a:ext cx="900000" cy="900000"/>
            </a:xfrm>
            <a:prstGeom prst="ellipse">
              <a:avLst/>
            </a:prstGeom>
            <a:solidFill>
              <a:srgbClr val="FFFFFF"/>
            </a:solidFill>
            <a:ln w="38100" cap="flat">
              <a:solidFill>
                <a:srgbClr val="DF2680"/>
              </a:solid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11" name="Picture 2" descr="Sécurité - Icônes sécurité gratuites">
              <a:extLst>
                <a:ext uri="{FF2B5EF4-FFF2-40B4-BE49-F238E27FC236}">
                  <a16:creationId xmlns="" xmlns:a16="http://schemas.microsoft.com/office/drawing/2014/main" id="{B3B1EA09-BE2E-4A4A-B41A-26B13F2B5755}"/>
                </a:ext>
              </a:extLst>
            </p:cNvPr>
            <p:cNvPicPr>
              <a:picLocks noChangeArrowheads="1"/>
            </p:cNvPicPr>
            <p:nvPr/>
          </p:nvPicPr>
          <p:blipFill>
            <a:blip r:embed="rId6">
              <a:duotone>
                <a:srgbClr val="FF42A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10275" y="1977299"/>
              <a:ext cx="548954" cy="54895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oneTexte 14">
            <a:extLst>
              <a:ext uri="{FF2B5EF4-FFF2-40B4-BE49-F238E27FC236}">
                <a16:creationId xmlns="" xmlns:a16="http://schemas.microsoft.com/office/drawing/2014/main" id="{11F2B67A-BABF-45D2-B173-0F70B6F5F83B}"/>
              </a:ext>
            </a:extLst>
          </p:cNvPr>
          <p:cNvSpPr txBox="1"/>
          <p:nvPr>
            <p:custDataLst>
              <p:tags r:id="rId4"/>
            </p:custDataLst>
          </p:nvPr>
        </p:nvSpPr>
        <p:spPr>
          <a:xfrm>
            <a:off x="1853901" y="1932837"/>
            <a:ext cx="9840759" cy="2862322"/>
          </a:xfrm>
          <a:prstGeom prst="rect">
            <a:avLst/>
          </a:prstGeom>
          <a:noFill/>
        </p:spPr>
        <p:txBody>
          <a:bodyPr wrap="square" rtlCol="0">
            <a:spAutoFit/>
          </a:bodyPr>
          <a:lstStyle/>
          <a:p>
            <a:r>
              <a:rPr lang="fr-FR" sz="2000" dirty="0">
                <a:solidFill>
                  <a:srgbClr val="5E5E5E"/>
                </a:solidFill>
                <a:latin typeface="Helvetica Neue"/>
              </a:rPr>
              <a:t>L’objectif principal de la messagerie est l’échange en toute sécurité des informations personnelles avec l’équipe de soins de l’usager </a:t>
            </a:r>
          </a:p>
          <a:p>
            <a:endParaRPr lang="fr-FR" sz="2000" dirty="0">
              <a:solidFill>
                <a:srgbClr val="5E5E5E"/>
              </a:solidFill>
              <a:latin typeface="Helvetica Neue"/>
            </a:endParaRPr>
          </a:p>
          <a:p>
            <a:r>
              <a:rPr lang="fr-FR" sz="2000" dirty="0">
                <a:solidFill>
                  <a:srgbClr val="5E5E5E"/>
                </a:solidFill>
                <a:latin typeface="Helvetica Neue"/>
              </a:rPr>
              <a:t>Les professionnels de santé initient les échanges via cette messagerie. Un usager ne peut pas écrire à un professionnel qui ne l’a jamais contacté par ce canal.</a:t>
            </a:r>
          </a:p>
          <a:p>
            <a:endParaRPr lang="fr-FR" sz="2000" b="1" dirty="0">
              <a:solidFill>
                <a:srgbClr val="0B48A2"/>
              </a:solidFill>
              <a:latin typeface="Helvetica Neue"/>
            </a:endParaRPr>
          </a:p>
          <a:p>
            <a:r>
              <a:rPr lang="fr-FR" sz="2000" b="1" dirty="0">
                <a:solidFill>
                  <a:srgbClr val="0B48A2"/>
                </a:solidFill>
                <a:latin typeface="Helvetica Neue"/>
              </a:rPr>
              <a:t>Après le premier contact, </a:t>
            </a:r>
            <a:r>
              <a:rPr lang="fr-FR" sz="2000" dirty="0">
                <a:solidFill>
                  <a:srgbClr val="5E5E5E"/>
                </a:solidFill>
                <a:latin typeface="Helvetica Neue"/>
              </a:rPr>
              <a:t>la messagerie sécurisée permet de : </a:t>
            </a:r>
          </a:p>
          <a:p>
            <a:pPr marL="342900" indent="-342900">
              <a:buFont typeface="Arial" panose="020B0604020202020204" pitchFamily="34" charset="0"/>
              <a:buChar char="•"/>
            </a:pPr>
            <a:r>
              <a:rPr lang="fr-FR" sz="2000" dirty="0">
                <a:solidFill>
                  <a:srgbClr val="5E5E5E"/>
                </a:solidFill>
                <a:latin typeface="Helvetica Neue"/>
              </a:rPr>
              <a:t>Répondre à un professionnel de santé</a:t>
            </a:r>
          </a:p>
          <a:p>
            <a:pPr marL="342900" indent="-342900">
              <a:buFont typeface="Arial" panose="020B0604020202020204" pitchFamily="34" charset="0"/>
              <a:buChar char="•"/>
            </a:pPr>
            <a:r>
              <a:rPr lang="fr-FR" sz="2000" dirty="0">
                <a:solidFill>
                  <a:srgbClr val="5E5E5E"/>
                </a:solidFill>
                <a:latin typeface="Helvetica Neue"/>
              </a:rPr>
              <a:t>Recevoir et envoyer des documents médicaux</a:t>
            </a:r>
          </a:p>
        </p:txBody>
      </p:sp>
    </p:spTree>
    <p:extLst>
      <p:ext uri="{BB962C8B-B14F-4D97-AF65-F5344CB8AC3E}">
        <p14:creationId xmlns:p14="http://schemas.microsoft.com/office/powerpoint/2010/main" val="3703912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39</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La messagerie, un espace de communication et d’échange sécurisé</a:t>
            </a:r>
          </a:p>
        </p:txBody>
      </p:sp>
      <p:sp>
        <p:nvSpPr>
          <p:cNvPr id="8" name="ZoneTexte 14">
            <a:extLst>
              <a:ext uri="{FF2B5EF4-FFF2-40B4-BE49-F238E27FC236}">
                <a16:creationId xmlns="" xmlns:a16="http://schemas.microsoft.com/office/drawing/2014/main" id="{2B692E91-A953-48DE-9931-77C50701AD9F}"/>
              </a:ext>
            </a:extLst>
          </p:cNvPr>
          <p:cNvSpPr txBox="1"/>
          <p:nvPr>
            <p:custDataLst>
              <p:tags r:id="rId3"/>
            </p:custDataLst>
          </p:nvPr>
        </p:nvSpPr>
        <p:spPr>
          <a:xfrm>
            <a:off x="445273" y="1847276"/>
            <a:ext cx="5406371" cy="4370427"/>
          </a:xfrm>
          <a:prstGeom prst="rect">
            <a:avLst/>
          </a:prstGeom>
          <a:noFill/>
        </p:spPr>
        <p:txBody>
          <a:bodyPr wrap="square" rtlCol="0">
            <a:spAutoFit/>
          </a:bodyPr>
          <a:lstStyle/>
          <a:p>
            <a:r>
              <a:rPr lang="fr-FR" sz="2000" b="1" dirty="0">
                <a:solidFill>
                  <a:srgbClr val="5E5E5E"/>
                </a:solidFill>
                <a:latin typeface="Helvetica Neue"/>
              </a:rPr>
              <a:t>À la création de Mon espace santé, tout </a:t>
            </a:r>
            <a:r>
              <a:rPr lang="fr-FR" sz="2000" b="1" dirty="0">
                <a:solidFill>
                  <a:srgbClr val="0B48A2"/>
                </a:solidFill>
                <a:latin typeface="Helvetica Neue"/>
              </a:rPr>
              <a:t>usager disposera une adresse de messagerie sécurisée MSSanté.</a:t>
            </a:r>
          </a:p>
          <a:p>
            <a:r>
              <a:rPr lang="fr-FR" sz="1200" i="1" dirty="0">
                <a:solidFill>
                  <a:srgbClr val="5E5E5E"/>
                </a:solidFill>
                <a:latin typeface="Helvetica Neue"/>
              </a:rPr>
              <a:t>À noter : cette adresse ne permet pas d’échanger des messages avec des adresses mail personnelles classiques, car elles ne sont pas suffisamment sécurisées pour échanger des données de santé. </a:t>
            </a:r>
          </a:p>
          <a:p>
            <a:endParaRPr lang="fr-FR" sz="1600" i="1" dirty="0">
              <a:solidFill>
                <a:srgbClr val="5E5E5E"/>
              </a:solidFill>
              <a:latin typeface="Helvetica Neue"/>
            </a:endParaRPr>
          </a:p>
          <a:p>
            <a:r>
              <a:rPr lang="fr-FR" sz="1600" dirty="0">
                <a:solidFill>
                  <a:srgbClr val="5E5E5E"/>
                </a:solidFill>
                <a:latin typeface="Helvetica Neue"/>
              </a:rPr>
              <a:t>La Messagerie Sécurisée de Santé est utilisée pour </a:t>
            </a:r>
            <a:r>
              <a:rPr lang="fr-FR" dirty="0">
                <a:solidFill>
                  <a:srgbClr val="0B48A2"/>
                </a:solidFill>
                <a:latin typeface="Helvetica Neue"/>
              </a:rPr>
              <a:t>envoyer et recevoir des données de santé</a:t>
            </a:r>
            <a:r>
              <a:rPr lang="fr-FR" sz="1600" b="1" dirty="0">
                <a:solidFill>
                  <a:srgbClr val="5E5E5E"/>
                </a:solidFill>
                <a:latin typeface="Helvetica Neue"/>
              </a:rPr>
              <a:t>. </a:t>
            </a:r>
          </a:p>
          <a:p>
            <a:endParaRPr lang="fr-FR" sz="1600" dirty="0">
              <a:solidFill>
                <a:srgbClr val="5E5E5E"/>
              </a:solidFill>
              <a:latin typeface="Helvetica Neue"/>
            </a:endParaRPr>
          </a:p>
          <a:p>
            <a:r>
              <a:rPr lang="fr-FR" sz="1600" dirty="0">
                <a:solidFill>
                  <a:srgbClr val="5E5E5E"/>
                </a:solidFill>
                <a:latin typeface="Helvetica Neue"/>
              </a:rPr>
              <a:t>Elle s’inscrit dans un </a:t>
            </a:r>
            <a:r>
              <a:rPr lang="fr-FR" dirty="0">
                <a:solidFill>
                  <a:srgbClr val="0B48A2"/>
                </a:solidFill>
                <a:latin typeface="Helvetica Neue"/>
              </a:rPr>
              <a:t>« espace de confiance » </a:t>
            </a:r>
            <a:r>
              <a:rPr lang="fr-FR" sz="1600" dirty="0">
                <a:solidFill>
                  <a:srgbClr val="5E5E5E"/>
                </a:solidFill>
                <a:latin typeface="Helvetica Neue"/>
              </a:rPr>
              <a:t>respectant des normes de sécurité spécifiques aux échanges de données de santé. Les professionnels et établissements de santé utilisent cette messagerie pour échanger les données des patients entre eux. Avec Mon espace ils échangent dans les mêmes conditions de sécurité </a:t>
            </a:r>
            <a:r>
              <a:rPr lang="fr-FR" dirty="0">
                <a:solidFill>
                  <a:srgbClr val="0B48A2"/>
                </a:solidFill>
                <a:latin typeface="Helvetica Neue"/>
              </a:rPr>
              <a:t>avec leurs patients.</a:t>
            </a:r>
          </a:p>
        </p:txBody>
      </p:sp>
      <p:pic>
        <p:nvPicPr>
          <p:cNvPr id="11" name="Picture 10">
            <a:extLst>
              <a:ext uri="{FF2B5EF4-FFF2-40B4-BE49-F238E27FC236}">
                <a16:creationId xmlns="" xmlns:a16="http://schemas.microsoft.com/office/drawing/2014/main" id="{928FD2E3-5750-4E85-8E4A-DF4A79AB8A9D}"/>
              </a:ext>
            </a:extLst>
          </p:cNvPr>
          <p:cNvPicPr>
            <a:picLocks noChangeAspect="1"/>
          </p:cNvPicPr>
          <p:nvPr>
            <p:custDataLst>
              <p:tags r:id="rId4"/>
            </p:custDataLst>
          </p:nvPr>
        </p:nvPicPr>
        <p:blipFill>
          <a:blip r:embed="rId9"/>
          <a:stretch>
            <a:fillRect/>
          </a:stretch>
        </p:blipFill>
        <p:spPr>
          <a:xfrm>
            <a:off x="6237894" y="1742233"/>
            <a:ext cx="5456766" cy="4370427"/>
          </a:xfrm>
          <a:prstGeom prst="rect">
            <a:avLst/>
          </a:prstGeom>
        </p:spPr>
      </p:pic>
      <p:cxnSp>
        <p:nvCxnSpPr>
          <p:cNvPr id="12" name="Straight Arrow Connector 11">
            <a:extLst>
              <a:ext uri="{FF2B5EF4-FFF2-40B4-BE49-F238E27FC236}">
                <a16:creationId xmlns="" xmlns:a16="http://schemas.microsoft.com/office/drawing/2014/main" id="{57960D5F-C26D-40D1-A70F-3757F019F6B9}"/>
              </a:ext>
            </a:extLst>
          </p:cNvPr>
          <p:cNvCxnSpPr>
            <a:cxnSpLocks/>
          </p:cNvCxnSpPr>
          <p:nvPr>
            <p:custDataLst>
              <p:tags r:id="rId5"/>
            </p:custDataLst>
          </p:nvPr>
        </p:nvCxnSpPr>
        <p:spPr>
          <a:xfrm flipV="1">
            <a:off x="5851644" y="2688772"/>
            <a:ext cx="3372592" cy="985651"/>
          </a:xfrm>
          <a:prstGeom prst="straightConnector1">
            <a:avLst/>
          </a:prstGeom>
          <a:noFill/>
          <a:ln w="9525" cap="flat">
            <a:solidFill>
              <a:srgbClr val="DF2680"/>
            </a:solidFill>
            <a:prstDash val="solid"/>
            <a:miter lim="400000"/>
            <a:tailEnd type="triangle"/>
          </a:ln>
          <a:effectLst/>
          <a:sp3d/>
        </p:spPr>
      </p:cxnSp>
      <p:pic>
        <p:nvPicPr>
          <p:cNvPr id="7" name="Picture 6">
            <a:extLst>
              <a:ext uri="{FF2B5EF4-FFF2-40B4-BE49-F238E27FC236}">
                <a16:creationId xmlns="" xmlns:a16="http://schemas.microsoft.com/office/drawing/2014/main" id="{BFA0824B-0A12-42AC-ABEE-6584A13B5336}"/>
              </a:ext>
            </a:extLst>
          </p:cNvPr>
          <p:cNvPicPr>
            <a:picLocks noChangeAspect="1"/>
          </p:cNvPicPr>
          <p:nvPr>
            <p:custDataLst>
              <p:tags r:id="rId6"/>
            </p:custDataLst>
          </p:nvPr>
        </p:nvPicPr>
        <p:blipFill rotWithShape="1">
          <a:blip r:embed="rId9"/>
          <a:srcRect l="53277" t="18358" r="25812" b="79254"/>
          <a:stretch/>
        </p:blipFill>
        <p:spPr>
          <a:xfrm>
            <a:off x="9189585" y="2221917"/>
            <a:ext cx="2505075" cy="229174"/>
          </a:xfrm>
          <a:prstGeom prst="rect">
            <a:avLst/>
          </a:prstGeom>
          <a:ln>
            <a:solidFill>
              <a:schemeClr val="tx1"/>
            </a:solidFill>
          </a:ln>
        </p:spPr>
      </p:pic>
      <p:cxnSp>
        <p:nvCxnSpPr>
          <p:cNvPr id="5" name="Straight Arrow Connector 4">
            <a:extLst>
              <a:ext uri="{FF2B5EF4-FFF2-40B4-BE49-F238E27FC236}">
                <a16:creationId xmlns="" xmlns:a16="http://schemas.microsoft.com/office/drawing/2014/main" id="{7CD3B50C-361B-4A64-A090-14E542AC2D69}"/>
              </a:ext>
            </a:extLst>
          </p:cNvPr>
          <p:cNvCxnSpPr/>
          <p:nvPr/>
        </p:nvCxnSpPr>
        <p:spPr>
          <a:xfrm flipV="1">
            <a:off x="10315575" y="2451091"/>
            <a:ext cx="219075" cy="14923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2539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4</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Les fonctionnalités de Mon espace santé</a:t>
            </a:r>
          </a:p>
        </p:txBody>
      </p:sp>
      <p:sp>
        <p:nvSpPr>
          <p:cNvPr id="17" name="Rectangle 16">
            <a:extLst>
              <a:ext uri="{FF2B5EF4-FFF2-40B4-BE49-F238E27FC236}">
                <a16:creationId xmlns="" xmlns:a16="http://schemas.microsoft.com/office/drawing/2014/main" id="{7C4C57FD-7AFF-46AC-A0A5-F8C51E1DCB53}"/>
              </a:ext>
            </a:extLst>
          </p:cNvPr>
          <p:cNvSpPr/>
          <p:nvPr>
            <p:custDataLst>
              <p:tags r:id="rId3"/>
            </p:custDataLst>
          </p:nvPr>
        </p:nvSpPr>
        <p:spPr>
          <a:xfrm>
            <a:off x="425088" y="1710881"/>
            <a:ext cx="11269572" cy="584775"/>
          </a:xfrm>
          <a:prstGeom prst="rect">
            <a:avLst/>
          </a:prstGeom>
          <a:noFill/>
        </p:spPr>
        <p:txBody>
          <a:bodyPr wrap="square">
            <a:spAutoFit/>
          </a:bodyPr>
          <a:lstStyle/>
          <a:p>
            <a:pPr marL="0" lvl="1" defTabSz="457189">
              <a:spcBef>
                <a:spcPts val="600"/>
              </a:spcBef>
              <a:buClr>
                <a:srgbClr val="99CC00"/>
              </a:buClr>
              <a:buSzPct val="100000"/>
              <a:defRPr/>
            </a:pPr>
            <a:r>
              <a:rPr lang="fr-FR" sz="1600" b="1" dirty="0">
                <a:solidFill>
                  <a:schemeClr val="tx2"/>
                </a:solidFill>
                <a:latin typeface="Arial" panose="020B0604020202020204"/>
                <a:cs typeface="Arial" panose="020B0604020202020204" pitchFamily="34" charset="0"/>
                <a:sym typeface="Arial"/>
              </a:rPr>
              <a:t>Grâce à Mon espace santé, l’usager aura accès à 4 fonctionnalités majeures (dont 2 disponibles à ce jour : dossier médical et messagerie) </a:t>
            </a:r>
          </a:p>
        </p:txBody>
      </p:sp>
      <p:grpSp>
        <p:nvGrpSpPr>
          <p:cNvPr id="31" name="Group 30">
            <a:extLst>
              <a:ext uri="{FF2B5EF4-FFF2-40B4-BE49-F238E27FC236}">
                <a16:creationId xmlns="" xmlns:a16="http://schemas.microsoft.com/office/drawing/2014/main" id="{0D7C396E-6C6D-44F9-90A6-EFAB7BC6BFA2}"/>
              </a:ext>
            </a:extLst>
          </p:cNvPr>
          <p:cNvGrpSpPr/>
          <p:nvPr>
            <p:custDataLst>
              <p:tags r:id="rId4"/>
            </p:custDataLst>
          </p:nvPr>
        </p:nvGrpSpPr>
        <p:grpSpPr>
          <a:xfrm>
            <a:off x="3439663" y="2096623"/>
            <a:ext cx="5031606" cy="3731964"/>
            <a:chOff x="3580841" y="2285331"/>
            <a:chExt cx="5031606" cy="3731964"/>
          </a:xfrm>
        </p:grpSpPr>
        <p:graphicFrame>
          <p:nvGraphicFramePr>
            <p:cNvPr id="32" name="Graphique 21">
              <a:extLst>
                <a:ext uri="{FF2B5EF4-FFF2-40B4-BE49-F238E27FC236}">
                  <a16:creationId xmlns="" xmlns:a16="http://schemas.microsoft.com/office/drawing/2014/main" id="{05AB3B70-B946-49FF-A416-449F4C0B0362}"/>
                </a:ext>
              </a:extLst>
            </p:cNvPr>
            <p:cNvGraphicFramePr/>
            <p:nvPr>
              <p:extLst>
                <p:ext uri="{D42A27DB-BD31-4B8C-83A1-F6EECF244321}">
                  <p14:modId xmlns:p14="http://schemas.microsoft.com/office/powerpoint/2010/main" val="2258627486"/>
                </p:ext>
              </p:extLst>
            </p:nvPr>
          </p:nvGraphicFramePr>
          <p:xfrm>
            <a:off x="3580841" y="2285331"/>
            <a:ext cx="5031606" cy="3731964"/>
          </p:xfrm>
          <a:graphic>
            <a:graphicData uri="http://schemas.openxmlformats.org/drawingml/2006/chart">
              <c:chart xmlns:c="http://schemas.openxmlformats.org/drawingml/2006/chart" xmlns:r="http://schemas.openxmlformats.org/officeDocument/2006/relationships" r:id="rId11"/>
            </a:graphicData>
          </a:graphic>
        </p:graphicFrame>
        <p:pic>
          <p:nvPicPr>
            <p:cNvPr id="33" name="Image 26">
              <a:extLst>
                <a:ext uri="{FF2B5EF4-FFF2-40B4-BE49-F238E27FC236}">
                  <a16:creationId xmlns="" xmlns:a16="http://schemas.microsoft.com/office/drawing/2014/main" id="{A3C2F883-4D35-4CB2-AD60-0F8DE7A45D79}"/>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61269" y="2968031"/>
              <a:ext cx="648000" cy="648000"/>
            </a:xfrm>
            <a:prstGeom prst="rect">
              <a:avLst/>
            </a:prstGeom>
          </p:spPr>
        </p:pic>
        <p:pic>
          <p:nvPicPr>
            <p:cNvPr id="34" name="Image 39">
              <a:extLst>
                <a:ext uri="{FF2B5EF4-FFF2-40B4-BE49-F238E27FC236}">
                  <a16:creationId xmlns="" xmlns:a16="http://schemas.microsoft.com/office/drawing/2014/main" id="{C8963BDE-99C9-4BA6-9390-7EB450D3BC74}"/>
                </a:ext>
              </a:extLst>
            </p:cNvPr>
            <p:cNvPicPr>
              <a:picLocks noChangeAspect="1"/>
            </p:cNvPicPr>
            <p:nvPr/>
          </p:nvPicPr>
          <p:blipFill>
            <a:blip r:embed="rId14" cstate="screen">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392652" y="2968031"/>
              <a:ext cx="648000" cy="648000"/>
            </a:xfrm>
            <a:prstGeom prst="rect">
              <a:avLst/>
            </a:prstGeom>
          </p:spPr>
        </p:pic>
        <p:grpSp>
          <p:nvGrpSpPr>
            <p:cNvPr id="35" name="Groupe 40">
              <a:extLst>
                <a:ext uri="{FF2B5EF4-FFF2-40B4-BE49-F238E27FC236}">
                  <a16:creationId xmlns="" xmlns:a16="http://schemas.microsoft.com/office/drawing/2014/main" id="{1BD88914-A4BE-4C87-A297-35C670ABA723}"/>
                </a:ext>
              </a:extLst>
            </p:cNvPr>
            <p:cNvGrpSpPr/>
            <p:nvPr/>
          </p:nvGrpSpPr>
          <p:grpSpPr>
            <a:xfrm>
              <a:off x="5868113" y="3904063"/>
              <a:ext cx="432000" cy="432048"/>
              <a:chOff x="3421373" y="751325"/>
              <a:chExt cx="5400000" cy="5400000"/>
            </a:xfrm>
          </p:grpSpPr>
          <p:pic>
            <p:nvPicPr>
              <p:cNvPr id="39" name="Image 50">
                <a:extLst>
                  <a:ext uri="{FF2B5EF4-FFF2-40B4-BE49-F238E27FC236}">
                    <a16:creationId xmlns="" xmlns:a16="http://schemas.microsoft.com/office/drawing/2014/main" id="{E8DCC83E-7B68-4189-8CCB-81E8A1C8D2D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46748" y="773652"/>
                <a:ext cx="5349251" cy="5355347"/>
              </a:xfrm>
              <a:prstGeom prst="rect">
                <a:avLst/>
              </a:prstGeom>
            </p:spPr>
          </p:pic>
          <p:sp>
            <p:nvSpPr>
              <p:cNvPr id="40" name="Rectangle à coins arrondis 51">
                <a:extLst>
                  <a:ext uri="{FF2B5EF4-FFF2-40B4-BE49-F238E27FC236}">
                    <a16:creationId xmlns="" xmlns:a16="http://schemas.microsoft.com/office/drawing/2014/main" id="{375CDFEC-52C3-4F73-9007-3A39B107133F}"/>
                  </a:ext>
                </a:extLst>
              </p:cNvPr>
              <p:cNvSpPr/>
              <p:nvPr/>
            </p:nvSpPr>
            <p:spPr>
              <a:xfrm>
                <a:off x="3421373" y="751325"/>
                <a:ext cx="5400000" cy="5400000"/>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36" name="Image 41">
              <a:extLst>
                <a:ext uri="{FF2B5EF4-FFF2-40B4-BE49-F238E27FC236}">
                  <a16:creationId xmlns="" xmlns:a16="http://schemas.microsoft.com/office/drawing/2014/main" id="{6748C4C4-9B7C-42EA-B453-8D181685BD40}"/>
                </a:ext>
              </a:extLst>
            </p:cNvPr>
            <p:cNvPicPr>
              <a:picLocks noChangeAspect="1"/>
            </p:cNvPicPr>
            <p:nvPr/>
          </p:nvPicPr>
          <p:blipFill>
            <a:blip r:embed="rId17" cstate="screen">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775307" y="4842526"/>
              <a:ext cx="648000" cy="648000"/>
            </a:xfrm>
            <a:prstGeom prst="rect">
              <a:avLst/>
            </a:prstGeom>
          </p:spPr>
        </p:pic>
        <p:pic>
          <p:nvPicPr>
            <p:cNvPr id="37" name="Image 42">
              <a:extLst>
                <a:ext uri="{FF2B5EF4-FFF2-40B4-BE49-F238E27FC236}">
                  <a16:creationId xmlns="" xmlns:a16="http://schemas.microsoft.com/office/drawing/2014/main" id="{DE413E7A-23E1-4D4B-A403-9CD1CE54635F}"/>
                </a:ext>
              </a:extLst>
            </p:cNvPr>
            <p:cNvPicPr>
              <a:picLocks noChangeAspect="1"/>
            </p:cNvPicPr>
            <p:nvPr/>
          </p:nvPicPr>
          <p:blipFill>
            <a:blip r:embed="rId19" cstate="screen">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889092" y="4145639"/>
              <a:ext cx="612000" cy="612000"/>
            </a:xfrm>
            <a:prstGeom prst="rect">
              <a:avLst/>
            </a:prstGeom>
          </p:spPr>
        </p:pic>
        <p:pic>
          <p:nvPicPr>
            <p:cNvPr id="38" name="Image 43">
              <a:extLst>
                <a:ext uri="{FF2B5EF4-FFF2-40B4-BE49-F238E27FC236}">
                  <a16:creationId xmlns="" xmlns:a16="http://schemas.microsoft.com/office/drawing/2014/main" id="{161F8AE6-B66E-4833-B03A-5D194BDBA05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28852" y="4145639"/>
              <a:ext cx="648000" cy="648000"/>
            </a:xfrm>
            <a:prstGeom prst="rect">
              <a:avLst/>
            </a:prstGeom>
          </p:spPr>
        </p:pic>
      </p:grpSp>
      <p:sp>
        <p:nvSpPr>
          <p:cNvPr id="41" name="Rectangle 40">
            <a:extLst>
              <a:ext uri="{FF2B5EF4-FFF2-40B4-BE49-F238E27FC236}">
                <a16:creationId xmlns="" xmlns:a16="http://schemas.microsoft.com/office/drawing/2014/main" id="{16B1BC70-1CAF-40B9-80DA-213B1230CA5E}"/>
              </a:ext>
            </a:extLst>
          </p:cNvPr>
          <p:cNvSpPr/>
          <p:nvPr>
            <p:custDataLst>
              <p:tags r:id="rId5"/>
            </p:custDataLst>
          </p:nvPr>
        </p:nvSpPr>
        <p:spPr bwMode="auto">
          <a:xfrm>
            <a:off x="4109173" y="5724599"/>
            <a:ext cx="3769982" cy="784830"/>
          </a:xfrm>
          <a:prstGeom prst="rect">
            <a:avLst/>
          </a:prstGeom>
          <a:solidFill>
            <a:schemeClr val="bg1"/>
          </a:solidFill>
        </p:spPr>
        <p:txBody>
          <a:bodyPr wrap="square">
            <a:spAutoFit/>
          </a:bodyPr>
          <a:lstStyle/>
          <a:p>
            <a:pPr algn="ctr">
              <a:spcAft>
                <a:spcPts val="600"/>
              </a:spcAft>
              <a:defRPr/>
            </a:pPr>
            <a:r>
              <a:rPr lang="fr-FR" sz="1600" b="1" kern="0" dirty="0">
                <a:solidFill>
                  <a:srgbClr val="007FAD"/>
                </a:solidFill>
                <a:latin typeface="Arial" panose="020B0604020202020204"/>
                <a:cs typeface="Arial" panose="020B0604020202020204" pitchFamily="34" charset="0"/>
              </a:rPr>
              <a:t>Un agenda</a:t>
            </a:r>
          </a:p>
          <a:p>
            <a:pPr algn="ctr">
              <a:defRPr/>
            </a:pPr>
            <a:r>
              <a:rPr lang="fr-FR" sz="1200" kern="0" dirty="0">
                <a:solidFill>
                  <a:srgbClr val="545859"/>
                </a:solidFill>
                <a:latin typeface="Arial" panose="020B0604020202020204"/>
                <a:cs typeface="Arial" panose="020B0604020202020204" pitchFamily="34" charset="0"/>
              </a:rPr>
              <a:t>Agrégations des </a:t>
            </a:r>
            <a:r>
              <a:rPr lang="fr-FR" sz="1200" b="1" kern="0" dirty="0">
                <a:solidFill>
                  <a:srgbClr val="007FAD"/>
                </a:solidFill>
                <a:latin typeface="Arial" panose="020B0604020202020204"/>
                <a:cs typeface="Arial" panose="020B0604020202020204" pitchFamily="34" charset="0"/>
              </a:rPr>
              <a:t>évènements</a:t>
            </a:r>
            <a:r>
              <a:rPr lang="fr-FR" sz="1200" kern="0" dirty="0">
                <a:solidFill>
                  <a:srgbClr val="545859"/>
                </a:solidFill>
                <a:latin typeface="Arial" panose="020B0604020202020204"/>
                <a:cs typeface="Arial" panose="020B0604020202020204" pitchFamily="34" charset="0"/>
              </a:rPr>
              <a:t> liés au parcours de soin de l’usager via un agenda. </a:t>
            </a:r>
            <a:endParaRPr lang="fr-FR" sz="1200" dirty="0">
              <a:solidFill>
                <a:srgbClr val="545859"/>
              </a:solidFill>
              <a:latin typeface="Arial" panose="020B0604020202020204"/>
              <a:cs typeface="Arial" panose="020B0604020202020204" pitchFamily="34" charset="0"/>
            </a:endParaRPr>
          </a:p>
        </p:txBody>
      </p:sp>
      <p:sp>
        <p:nvSpPr>
          <p:cNvPr id="42" name="Rectangle 41">
            <a:extLst>
              <a:ext uri="{FF2B5EF4-FFF2-40B4-BE49-F238E27FC236}">
                <a16:creationId xmlns="" xmlns:a16="http://schemas.microsoft.com/office/drawing/2014/main" id="{4E38BFD6-5FC2-4498-9792-992D772DE121}"/>
              </a:ext>
            </a:extLst>
          </p:cNvPr>
          <p:cNvSpPr/>
          <p:nvPr>
            <p:custDataLst>
              <p:tags r:id="rId6"/>
            </p:custDataLst>
          </p:nvPr>
        </p:nvSpPr>
        <p:spPr bwMode="auto">
          <a:xfrm>
            <a:off x="7721588" y="2322677"/>
            <a:ext cx="3636404" cy="1154162"/>
          </a:xfrm>
          <a:prstGeom prst="rect">
            <a:avLst/>
          </a:prstGeom>
        </p:spPr>
        <p:txBody>
          <a:bodyPr wrap="square">
            <a:spAutoFit/>
          </a:bodyPr>
          <a:lstStyle/>
          <a:p>
            <a:pPr>
              <a:spcAft>
                <a:spcPts val="600"/>
              </a:spcAft>
              <a:defRPr/>
            </a:pPr>
            <a:r>
              <a:rPr lang="fr-FR" sz="1600" b="1" kern="0" dirty="0">
                <a:solidFill>
                  <a:srgbClr val="298478"/>
                </a:solidFill>
                <a:latin typeface="Arial" panose="020B0604020202020204"/>
                <a:cs typeface="Arial" panose="020B0604020202020204" pitchFamily="34" charset="0"/>
              </a:rPr>
              <a:t>Une messagerie</a:t>
            </a:r>
          </a:p>
          <a:p>
            <a:pPr>
              <a:defRPr/>
            </a:pPr>
            <a:r>
              <a:rPr lang="fr-FR" sz="1200" kern="0" dirty="0">
                <a:solidFill>
                  <a:srgbClr val="545859"/>
                </a:solidFill>
                <a:latin typeface="Arial" panose="020B0604020202020204"/>
                <a:cs typeface="Arial" panose="020B0604020202020204" pitchFamily="34" charset="0"/>
              </a:rPr>
              <a:t>Réception en toute sécurité des informations personnelles en provenance de l’équipe de soin de l’usager via un service de </a:t>
            </a:r>
            <a:r>
              <a:rPr lang="fr-FR" sz="1200" b="1" kern="0" dirty="0">
                <a:solidFill>
                  <a:srgbClr val="298478"/>
                </a:solidFill>
                <a:latin typeface="Arial" panose="020B0604020202020204"/>
                <a:cs typeface="Arial" panose="020B0604020202020204" pitchFamily="34" charset="0"/>
              </a:rPr>
              <a:t>messagerie sécurisée </a:t>
            </a:r>
            <a:r>
              <a:rPr lang="fr-FR" sz="1200" kern="0" dirty="0">
                <a:solidFill>
                  <a:srgbClr val="545859"/>
                </a:solidFill>
                <a:latin typeface="Arial" panose="020B0604020202020204"/>
                <a:cs typeface="Arial" panose="020B0604020202020204" pitchFamily="34" charset="0"/>
              </a:rPr>
              <a:t>de santé.</a:t>
            </a:r>
            <a:endParaRPr lang="fr-FR" sz="1200" dirty="0">
              <a:solidFill>
                <a:srgbClr val="545859"/>
              </a:solidFill>
              <a:latin typeface="Arial" panose="020B0604020202020204"/>
              <a:cs typeface="Arial" panose="020B0604020202020204" pitchFamily="34" charset="0"/>
            </a:endParaRPr>
          </a:p>
        </p:txBody>
      </p:sp>
      <p:sp>
        <p:nvSpPr>
          <p:cNvPr id="43" name="Rectangle 42">
            <a:extLst>
              <a:ext uri="{FF2B5EF4-FFF2-40B4-BE49-F238E27FC236}">
                <a16:creationId xmlns="" xmlns:a16="http://schemas.microsoft.com/office/drawing/2014/main" id="{BAFB10D8-8BE7-40A2-BB8E-DD736AA67B56}"/>
              </a:ext>
            </a:extLst>
          </p:cNvPr>
          <p:cNvSpPr/>
          <p:nvPr>
            <p:custDataLst>
              <p:tags r:id="rId7"/>
            </p:custDataLst>
          </p:nvPr>
        </p:nvSpPr>
        <p:spPr bwMode="auto">
          <a:xfrm>
            <a:off x="7821211" y="4003549"/>
            <a:ext cx="3564396" cy="1338828"/>
          </a:xfrm>
          <a:prstGeom prst="rect">
            <a:avLst/>
          </a:prstGeom>
        </p:spPr>
        <p:txBody>
          <a:bodyPr wrap="square">
            <a:spAutoFit/>
          </a:bodyPr>
          <a:lstStyle/>
          <a:p>
            <a:pPr>
              <a:spcAft>
                <a:spcPts val="600"/>
              </a:spcAft>
              <a:defRPr/>
            </a:pPr>
            <a:r>
              <a:rPr lang="fr-FR" sz="1600" b="1" kern="0" dirty="0">
                <a:solidFill>
                  <a:srgbClr val="5E74B8"/>
                </a:solidFill>
                <a:latin typeface="Arial" panose="020B0604020202020204"/>
                <a:cs typeface="Arial" panose="020B0604020202020204" pitchFamily="34" charset="0"/>
              </a:rPr>
              <a:t>Un catalogue de service</a:t>
            </a:r>
          </a:p>
          <a:p>
            <a:pPr>
              <a:defRPr/>
            </a:pPr>
            <a:r>
              <a:rPr lang="fr-FR" sz="1200" kern="0" dirty="0">
                <a:solidFill>
                  <a:srgbClr val="545859"/>
                </a:solidFill>
                <a:latin typeface="Arial" panose="020B0604020202020204"/>
                <a:cs typeface="Arial" panose="020B0604020202020204" pitchFamily="34" charset="0"/>
              </a:rPr>
              <a:t>Accès à des applications de santé référencées par l’État via un</a:t>
            </a:r>
            <a:r>
              <a:rPr lang="fr-FR" sz="1200" b="1" kern="0" dirty="0">
                <a:solidFill>
                  <a:srgbClr val="5E74B8"/>
                </a:solidFill>
                <a:latin typeface="Arial" panose="020B0604020202020204"/>
                <a:cs typeface="Arial" panose="020B0604020202020204" pitchFamily="34" charset="0"/>
              </a:rPr>
              <a:t> catalogue réunissant la diversité des services utiles à la santé </a:t>
            </a:r>
            <a:r>
              <a:rPr lang="fr-FR" sz="1200" kern="0" dirty="0">
                <a:solidFill>
                  <a:srgbClr val="545859"/>
                </a:solidFill>
                <a:latin typeface="Arial" panose="020B0604020202020204"/>
                <a:cs typeface="Arial" panose="020B0604020202020204" pitchFamily="34" charset="0"/>
              </a:rPr>
              <a:t>(portails patients, applications et objets connectés référencés.).</a:t>
            </a:r>
          </a:p>
        </p:txBody>
      </p:sp>
      <p:grpSp>
        <p:nvGrpSpPr>
          <p:cNvPr id="44" name="Group 43">
            <a:extLst>
              <a:ext uri="{FF2B5EF4-FFF2-40B4-BE49-F238E27FC236}">
                <a16:creationId xmlns="" xmlns:a16="http://schemas.microsoft.com/office/drawing/2014/main" id="{27BCBE73-EB2F-4681-B887-43FCCA027754}"/>
              </a:ext>
            </a:extLst>
          </p:cNvPr>
          <p:cNvGrpSpPr/>
          <p:nvPr>
            <p:custDataLst>
              <p:tags r:id="rId8"/>
            </p:custDataLst>
          </p:nvPr>
        </p:nvGrpSpPr>
        <p:grpSpPr>
          <a:xfrm>
            <a:off x="655398" y="2473251"/>
            <a:ext cx="3806146" cy="2630163"/>
            <a:chOff x="655398" y="2238997"/>
            <a:chExt cx="3806146" cy="2630163"/>
          </a:xfrm>
        </p:grpSpPr>
        <p:sp>
          <p:nvSpPr>
            <p:cNvPr id="45" name="Rectangle 44">
              <a:extLst>
                <a:ext uri="{FF2B5EF4-FFF2-40B4-BE49-F238E27FC236}">
                  <a16:creationId xmlns="" xmlns:a16="http://schemas.microsoft.com/office/drawing/2014/main" id="{80029C53-8543-40C0-80CA-486FEDCAE351}"/>
                </a:ext>
              </a:extLst>
            </p:cNvPr>
            <p:cNvSpPr/>
            <p:nvPr/>
          </p:nvSpPr>
          <p:spPr bwMode="auto">
            <a:xfrm>
              <a:off x="655398" y="2238997"/>
              <a:ext cx="3806146" cy="1154162"/>
            </a:xfrm>
            <a:prstGeom prst="rect">
              <a:avLst/>
            </a:prstGeom>
          </p:spPr>
          <p:txBody>
            <a:bodyPr wrap="square">
              <a:spAutoFit/>
            </a:bodyPr>
            <a:lstStyle/>
            <a:p>
              <a:pPr>
                <a:spcAft>
                  <a:spcPts val="600"/>
                </a:spcAft>
                <a:defRPr/>
              </a:pPr>
              <a:r>
                <a:rPr lang="fr-FR" sz="1600" b="1" kern="0" dirty="0">
                  <a:solidFill>
                    <a:srgbClr val="C74E5A"/>
                  </a:solidFill>
                  <a:latin typeface="Arial" panose="020B0604020202020204"/>
                  <a:cs typeface="Arial" panose="020B0604020202020204" pitchFamily="34" charset="0"/>
                </a:rPr>
                <a:t>Un dossier médical</a:t>
              </a:r>
            </a:p>
            <a:p>
              <a:pPr>
                <a:defRPr/>
              </a:pPr>
              <a:r>
                <a:rPr lang="fr-FR" sz="1200" kern="0" dirty="0">
                  <a:solidFill>
                    <a:srgbClr val="545859"/>
                  </a:solidFill>
                  <a:latin typeface="Arial" panose="020B0604020202020204"/>
                  <a:cs typeface="Arial" panose="020B0604020202020204" pitchFamily="34" charset="0"/>
                </a:rPr>
                <a:t>Consultation et alimentation des </a:t>
              </a:r>
              <a:r>
                <a:rPr lang="fr-FR" sz="1200" b="1" kern="0" dirty="0">
                  <a:solidFill>
                    <a:srgbClr val="C74E5A"/>
                  </a:solidFill>
                  <a:latin typeface="Arial" panose="020B0604020202020204"/>
                  <a:cs typeface="Arial" panose="020B0604020202020204" pitchFamily="34" charset="0"/>
                </a:rPr>
                <a:t>documents</a:t>
              </a:r>
              <a:r>
                <a:rPr lang="fr-FR" sz="1200" kern="0" dirty="0">
                  <a:solidFill>
                    <a:srgbClr val="C74E5A"/>
                  </a:solidFill>
                  <a:latin typeface="Arial" panose="020B0604020202020204"/>
                  <a:cs typeface="Arial" panose="020B0604020202020204" pitchFamily="34" charset="0"/>
                </a:rPr>
                <a:t> </a:t>
              </a:r>
              <a:r>
                <a:rPr lang="fr-FR" sz="1200" kern="0" dirty="0">
                  <a:solidFill>
                    <a:srgbClr val="545859"/>
                  </a:solidFill>
                  <a:latin typeface="Arial" panose="020B0604020202020204"/>
                  <a:cs typeface="Arial" panose="020B0604020202020204" pitchFamily="34" charset="0"/>
                </a:rPr>
                <a:t>ajoutés par l’usager ou ses professionnels de santé (ordonnance, compte rendu d’hospitalisation, biologies…)</a:t>
              </a:r>
            </a:p>
          </p:txBody>
        </p:sp>
        <p:sp>
          <p:nvSpPr>
            <p:cNvPr id="46" name="Rectangle 45">
              <a:extLst>
                <a:ext uri="{FF2B5EF4-FFF2-40B4-BE49-F238E27FC236}">
                  <a16:creationId xmlns="" xmlns:a16="http://schemas.microsoft.com/office/drawing/2014/main" id="{19968751-1B40-4D3F-A739-B58E3E7BB8FB}"/>
                </a:ext>
              </a:extLst>
            </p:cNvPr>
            <p:cNvSpPr/>
            <p:nvPr/>
          </p:nvSpPr>
          <p:spPr bwMode="auto">
            <a:xfrm>
              <a:off x="655398" y="3484828"/>
              <a:ext cx="3440113" cy="646331"/>
            </a:xfrm>
            <a:prstGeom prst="rect">
              <a:avLst/>
            </a:prstGeom>
          </p:spPr>
          <p:txBody>
            <a:bodyPr>
              <a:spAutoFit/>
            </a:bodyPr>
            <a:lstStyle/>
            <a:p>
              <a:pPr>
                <a:defRPr/>
              </a:pPr>
              <a:r>
                <a:rPr lang="fr-FR" sz="1200" kern="0" dirty="0">
                  <a:solidFill>
                    <a:srgbClr val="545859"/>
                  </a:solidFill>
                  <a:latin typeface="Arial" panose="020B0604020202020204"/>
                  <a:cs typeface="Arial" panose="020B0604020202020204" pitchFamily="34" charset="0"/>
                </a:rPr>
                <a:t>Alimentation et consultation par l’usager de son </a:t>
              </a:r>
              <a:r>
                <a:rPr lang="fr-FR" sz="1200" b="1" kern="0" dirty="0">
                  <a:solidFill>
                    <a:srgbClr val="C74E5A"/>
                  </a:solidFill>
                  <a:latin typeface="Arial" panose="020B0604020202020204"/>
                  <a:cs typeface="Arial" panose="020B0604020202020204" pitchFamily="34" charset="0"/>
                </a:rPr>
                <a:t>profil médical </a:t>
              </a:r>
              <a:r>
                <a:rPr lang="fr-FR" sz="1200" kern="0" dirty="0">
                  <a:solidFill>
                    <a:srgbClr val="545859"/>
                  </a:solidFill>
                  <a:latin typeface="Arial" panose="020B0604020202020204"/>
                  <a:cs typeface="Arial" panose="020B0604020202020204" pitchFamily="34" charset="0"/>
                </a:rPr>
                <a:t>: antécédents médicaux, vaccinations, allergies, mesures de santé …</a:t>
              </a:r>
              <a:endParaRPr lang="fr-FR" sz="1200" dirty="0">
                <a:solidFill>
                  <a:srgbClr val="545859"/>
                </a:solidFill>
                <a:latin typeface="Arial" panose="020B0604020202020204"/>
                <a:cs typeface="Arial" panose="020B0604020202020204" pitchFamily="34" charset="0"/>
              </a:endParaRPr>
            </a:p>
          </p:txBody>
        </p:sp>
        <p:sp>
          <p:nvSpPr>
            <p:cNvPr id="47" name="Rectangle 46">
              <a:extLst>
                <a:ext uri="{FF2B5EF4-FFF2-40B4-BE49-F238E27FC236}">
                  <a16:creationId xmlns="" xmlns:a16="http://schemas.microsoft.com/office/drawing/2014/main" id="{56F1D61C-7CBD-4705-AC8F-4928358D4803}"/>
                </a:ext>
              </a:extLst>
            </p:cNvPr>
            <p:cNvSpPr/>
            <p:nvPr/>
          </p:nvSpPr>
          <p:spPr>
            <a:xfrm>
              <a:off x="671466" y="4222829"/>
              <a:ext cx="3429836" cy="646331"/>
            </a:xfrm>
            <a:prstGeom prst="rect">
              <a:avLst/>
            </a:prstGeom>
          </p:spPr>
          <p:txBody>
            <a:bodyPr wrap="square">
              <a:spAutoFit/>
            </a:bodyPr>
            <a:lstStyle/>
            <a:p>
              <a:r>
                <a:rPr lang="fr-FR" sz="1200" kern="0" dirty="0">
                  <a:solidFill>
                    <a:srgbClr val="545859"/>
                  </a:solidFill>
                  <a:latin typeface="Arial" panose="020B0604020202020204"/>
                  <a:cs typeface="Arial" panose="020B0604020202020204" pitchFamily="34" charset="0"/>
                </a:rPr>
                <a:t>Cette brique s’appuie sur l’actuel</a:t>
              </a:r>
              <a:r>
                <a:rPr lang="fr-FR" sz="1200" b="1" kern="0" dirty="0">
                  <a:solidFill>
                    <a:srgbClr val="545859"/>
                  </a:solidFill>
                  <a:latin typeface="Arial" panose="020B0604020202020204"/>
                  <a:cs typeface="Arial" panose="020B0604020202020204" pitchFamily="34" charset="0"/>
                </a:rPr>
                <a:t> </a:t>
              </a:r>
              <a:r>
                <a:rPr lang="fr-FR" sz="1200" b="1" kern="0" dirty="0">
                  <a:solidFill>
                    <a:srgbClr val="C74E5A"/>
                  </a:solidFill>
                  <a:latin typeface="Arial" panose="020B0604020202020204"/>
                  <a:cs typeface="Arial" panose="020B0604020202020204" pitchFamily="34" charset="0"/>
                </a:rPr>
                <a:t>DMP</a:t>
              </a:r>
              <a:r>
                <a:rPr lang="fr-FR" sz="1200" b="1" kern="0" dirty="0">
                  <a:solidFill>
                    <a:srgbClr val="545859"/>
                  </a:solidFill>
                  <a:latin typeface="Arial" panose="020B0604020202020204"/>
                  <a:cs typeface="Arial" panose="020B0604020202020204" pitchFamily="34" charset="0"/>
                </a:rPr>
                <a:t> </a:t>
              </a:r>
              <a:r>
                <a:rPr lang="fr-FR" sz="1200" kern="0" dirty="0">
                  <a:solidFill>
                    <a:srgbClr val="545859"/>
                  </a:solidFill>
                  <a:latin typeface="Arial" panose="020B0604020202020204"/>
                  <a:cs typeface="Arial" panose="020B0604020202020204" pitchFamily="34" charset="0"/>
                </a:rPr>
                <a:t>dont l’historique est repris pour les anciens utilisateurs.</a:t>
              </a:r>
            </a:p>
          </p:txBody>
        </p:sp>
      </p:grpSp>
    </p:spTree>
    <p:extLst>
      <p:ext uri="{BB962C8B-B14F-4D97-AF65-F5344CB8AC3E}">
        <p14:creationId xmlns:p14="http://schemas.microsoft.com/office/powerpoint/2010/main" val="370165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2528857-C5E4-4C4C-B617-6C95277977A0}"/>
              </a:ext>
            </a:extLst>
          </p:cNvPr>
          <p:cNvSpPr>
            <a:spLocks noGrp="1"/>
          </p:cNvSpPr>
          <p:nvPr>
            <p:ph type="body" sz="quarter" idx="27"/>
          </p:nvPr>
        </p:nvSpPr>
        <p:spPr/>
        <p:txBody>
          <a:bodyPr/>
          <a:lstStyle/>
          <a:p>
            <a:endParaRPr lang="fr-FR" dirty="0"/>
          </a:p>
        </p:txBody>
      </p:sp>
      <p:sp>
        <p:nvSpPr>
          <p:cNvPr id="3" name="Text Placeholder 2">
            <a:extLst>
              <a:ext uri="{FF2B5EF4-FFF2-40B4-BE49-F238E27FC236}">
                <a16:creationId xmlns="" xmlns:a16="http://schemas.microsoft.com/office/drawing/2014/main" id="{5EE35D86-4C73-427B-9F1C-2BC21F35F8A9}"/>
              </a:ext>
            </a:extLst>
          </p:cNvPr>
          <p:cNvSpPr>
            <a:spLocks noGrp="1"/>
          </p:cNvSpPr>
          <p:nvPr>
            <p:ph type="body" idx="1"/>
          </p:nvPr>
        </p:nvSpPr>
        <p:spPr/>
        <p:txBody>
          <a:bodyPr>
            <a:normAutofit fontScale="92500" lnSpcReduction="20000"/>
          </a:bodyPr>
          <a:lstStyle/>
          <a:p>
            <a:r>
              <a:rPr lang="fr-FR" dirty="0"/>
              <a:t>09</a:t>
            </a:r>
          </a:p>
        </p:txBody>
      </p:sp>
      <p:sp>
        <p:nvSpPr>
          <p:cNvPr id="4" name="Text Placeholder 3">
            <a:extLst>
              <a:ext uri="{FF2B5EF4-FFF2-40B4-BE49-F238E27FC236}">
                <a16:creationId xmlns="" xmlns:a16="http://schemas.microsoft.com/office/drawing/2014/main" id="{F4E8C375-854A-4887-8C0F-2BD0D2F97BE9}"/>
              </a:ext>
            </a:extLst>
          </p:cNvPr>
          <p:cNvSpPr>
            <a:spLocks noGrp="1"/>
          </p:cNvSpPr>
          <p:nvPr>
            <p:ph type="body" sz="quarter" idx="3"/>
          </p:nvPr>
        </p:nvSpPr>
        <p:spPr/>
        <p:txBody>
          <a:bodyPr/>
          <a:lstStyle/>
          <a:p>
            <a:r>
              <a:rPr lang="fr-FR" dirty="0"/>
              <a:t>Support usagers</a:t>
            </a:r>
          </a:p>
        </p:txBody>
      </p:sp>
      <p:sp>
        <p:nvSpPr>
          <p:cNvPr id="5" name="Slide Number Placeholder 4">
            <a:extLst>
              <a:ext uri="{FF2B5EF4-FFF2-40B4-BE49-F238E27FC236}">
                <a16:creationId xmlns="" xmlns:a16="http://schemas.microsoft.com/office/drawing/2014/main" id="{BDDD0BB0-CD39-42F8-A987-46866DB5E664}"/>
              </a:ext>
            </a:extLst>
          </p:cNvPr>
          <p:cNvSpPr>
            <a:spLocks noGrp="1"/>
          </p:cNvSpPr>
          <p:nvPr>
            <p:ph type="sldNum" sz="quarter" idx="26"/>
          </p:nvPr>
        </p:nvSpPr>
        <p:spPr/>
        <p:txBody>
          <a:bodyPr/>
          <a:lstStyle/>
          <a:p>
            <a:fld id="{975A587B-5814-4D9B-9598-FE9CB954CB01}" type="slidenum">
              <a:rPr lang="fr-FR" smtClean="0"/>
              <a:pPr/>
              <a:t>40</a:t>
            </a:fld>
            <a:endParaRPr lang="fr-FR" dirty="0"/>
          </a:p>
        </p:txBody>
      </p:sp>
      <p:sp>
        <p:nvSpPr>
          <p:cNvPr id="6" name="Text Placeholder 5">
            <a:extLst>
              <a:ext uri="{FF2B5EF4-FFF2-40B4-BE49-F238E27FC236}">
                <a16:creationId xmlns="" xmlns:a16="http://schemas.microsoft.com/office/drawing/2014/main" id="{90B4F825-3087-404F-B6ED-366B7FA73EDA}"/>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398796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D3611BA5-E40F-47D8-82D6-98CBB81D22BA}"/>
              </a:ext>
            </a:extLst>
          </p:cNvPr>
          <p:cNvSpPr>
            <a:spLocks noGrp="1"/>
          </p:cNvSpPr>
          <p:nvPr>
            <p:ph type="sldNum" sz="quarter" idx="15"/>
          </p:nvPr>
        </p:nvSpPr>
        <p:spPr/>
        <p:txBody>
          <a:bodyPr/>
          <a:lstStyle/>
          <a:p>
            <a:fld id="{975A587B-5814-4D9B-9598-FE9CB954CB01}" type="slidenum">
              <a:rPr lang="fr-FR" smtClean="0">
                <a:latin typeface="+mj-lt"/>
              </a:rPr>
              <a:pPr/>
              <a:t>41</a:t>
            </a:fld>
            <a:endParaRPr lang="fr-FR">
              <a:latin typeface="+mj-lt"/>
            </a:endParaRPr>
          </a:p>
        </p:txBody>
      </p:sp>
      <p:sp>
        <p:nvSpPr>
          <p:cNvPr id="46" name="Rectangle 2">
            <a:extLst>
              <a:ext uri="{FF2B5EF4-FFF2-40B4-BE49-F238E27FC236}">
                <a16:creationId xmlns="" xmlns:a16="http://schemas.microsoft.com/office/drawing/2014/main" id="{C4F2CBFB-FA69-4803-88D9-6B3AD4EB74C2}"/>
              </a:ext>
            </a:extLst>
          </p:cNvPr>
          <p:cNvSpPr>
            <a:spLocks noChangeArrowheads="1"/>
          </p:cNvSpPr>
          <p:nvPr/>
        </p:nvSpPr>
        <p:spPr bwMode="auto">
          <a:xfrm>
            <a:off x="498660" y="1644797"/>
            <a:ext cx="11196000" cy="1323439"/>
          </a:xfrm>
          <a:prstGeom prst="rect">
            <a:avLst/>
          </a:prstGeom>
          <a:solidFill>
            <a:srgbClr val="2A9CA9"/>
          </a:solidFill>
          <a:ln w="9525">
            <a:noFill/>
            <a:miter lim="800000"/>
            <a:headEnd/>
            <a:tailEnd/>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SzPct val="70000"/>
            </a:pPr>
            <a:r>
              <a:rPr lang="fr-FR" sz="1600" b="1" dirty="0">
                <a:solidFill>
                  <a:schemeClr val="bg1"/>
                </a:solidFill>
                <a:latin typeface="+mj-lt"/>
              </a:rPr>
              <a:t>En premier lieu, vous aurez accès à une source d’information </a:t>
            </a:r>
          </a:p>
          <a:p>
            <a:pPr algn="ctr">
              <a:buSzPct val="70000"/>
            </a:pPr>
            <a:r>
              <a:rPr lang="fr-FR" sz="1600" b="1" dirty="0">
                <a:solidFill>
                  <a:schemeClr val="bg1"/>
                </a:solidFill>
                <a:latin typeface="+mj-lt"/>
              </a:rPr>
              <a:t>vous permettant de trouver des réponses à vos interrogations en autonomie :</a:t>
            </a:r>
          </a:p>
          <a:p>
            <a:pPr marL="285750" indent="-285750">
              <a:buSzPct val="70000"/>
              <a:buFont typeface="Wingdings" panose="05000000000000000000" pitchFamily="2" charset="2"/>
              <a:buChar char="§"/>
            </a:pPr>
            <a:r>
              <a:rPr lang="fr-FR" sz="1600" dirty="0">
                <a:solidFill>
                  <a:schemeClr val="bg1"/>
                </a:solidFill>
                <a:latin typeface="+mj-lt"/>
              </a:rPr>
              <a:t>Campagne de notification (courrier et flyers)</a:t>
            </a:r>
          </a:p>
          <a:p>
            <a:pPr marL="285750" indent="-285750">
              <a:buSzPct val="70000"/>
              <a:buFont typeface="Wingdings" panose="05000000000000000000" pitchFamily="2" charset="2"/>
              <a:buChar char="§"/>
            </a:pPr>
            <a:r>
              <a:rPr lang="fr-FR" sz="1600" dirty="0">
                <a:solidFill>
                  <a:schemeClr val="bg1"/>
                </a:solidFill>
                <a:latin typeface="+mj-lt"/>
              </a:rPr>
              <a:t>Site institutionnel monespacesante.fr </a:t>
            </a:r>
          </a:p>
          <a:p>
            <a:pPr marL="285750" indent="-285750">
              <a:buSzPct val="70000"/>
              <a:buFont typeface="Wingdings" panose="05000000000000000000" pitchFamily="2" charset="2"/>
              <a:buChar char="§"/>
            </a:pPr>
            <a:r>
              <a:rPr lang="fr-FR" sz="1600" dirty="0">
                <a:solidFill>
                  <a:schemeClr val="bg1"/>
                </a:solidFill>
                <a:latin typeface="+mj-lt"/>
              </a:rPr>
              <a:t>Aide en ligne</a:t>
            </a:r>
          </a:p>
        </p:txBody>
      </p:sp>
      <p:sp>
        <p:nvSpPr>
          <p:cNvPr id="48" name="Rectangle 47">
            <a:extLst>
              <a:ext uri="{FF2B5EF4-FFF2-40B4-BE49-F238E27FC236}">
                <a16:creationId xmlns="" xmlns:a16="http://schemas.microsoft.com/office/drawing/2014/main" id="{6A439569-88F3-4F9B-B632-CF6AE166873F}"/>
              </a:ext>
            </a:extLst>
          </p:cNvPr>
          <p:cNvSpPr/>
          <p:nvPr/>
        </p:nvSpPr>
        <p:spPr>
          <a:xfrm>
            <a:off x="498660" y="3139026"/>
            <a:ext cx="11072326" cy="3293209"/>
          </a:xfrm>
          <a:prstGeom prst="rect">
            <a:avLst/>
          </a:prstGeom>
          <a:noFill/>
          <a:ln>
            <a:noFill/>
          </a:ln>
        </p:spPr>
        <p:txBody>
          <a:bodyPr wrap="square">
            <a:spAutoFit/>
          </a:bodyPr>
          <a:lstStyle/>
          <a:p>
            <a:pPr>
              <a:buSzPct val="70000"/>
            </a:pPr>
            <a:r>
              <a:rPr lang="fr-FR" sz="1600" b="1" dirty="0">
                <a:solidFill>
                  <a:srgbClr val="0C419A"/>
                </a:solidFill>
                <a:latin typeface="+mj-lt"/>
                <a:cs typeface="Arial" panose="020B0604020202020204" pitchFamily="34" charset="0"/>
              </a:rPr>
              <a:t>S’ils vous ne trouvez pas de réponses à vos questions en ligne, vous avez la possibilité de contacter le support de Mon espace santé via le canal téléphonique ou le formulaire de contact.</a:t>
            </a: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a:p>
            <a:pPr>
              <a:buSzPct val="70000"/>
            </a:pPr>
            <a:endParaRPr lang="fr-FR" sz="1600" i="1" dirty="0">
              <a:solidFill>
                <a:schemeClr val="bg2"/>
              </a:solidFill>
              <a:latin typeface="+mj-lt"/>
              <a:cs typeface="Arial" panose="020B0604020202020204" pitchFamily="34" charset="0"/>
            </a:endParaRPr>
          </a:p>
        </p:txBody>
      </p:sp>
      <p:grpSp>
        <p:nvGrpSpPr>
          <p:cNvPr id="49" name="Groupe 5">
            <a:extLst>
              <a:ext uri="{FF2B5EF4-FFF2-40B4-BE49-F238E27FC236}">
                <a16:creationId xmlns="" xmlns:a16="http://schemas.microsoft.com/office/drawing/2014/main" id="{5BFF69F7-16CB-4B3C-9579-9839708282BF}"/>
              </a:ext>
            </a:extLst>
          </p:cNvPr>
          <p:cNvGrpSpPr/>
          <p:nvPr/>
        </p:nvGrpSpPr>
        <p:grpSpPr>
          <a:xfrm>
            <a:off x="1148487" y="3875761"/>
            <a:ext cx="3494477" cy="2590802"/>
            <a:chOff x="5791200" y="3858064"/>
            <a:chExt cx="3882959" cy="2480943"/>
          </a:xfrm>
        </p:grpSpPr>
        <p:sp>
          <p:nvSpPr>
            <p:cNvPr id="50" name="Rectangle 49">
              <a:extLst>
                <a:ext uri="{FF2B5EF4-FFF2-40B4-BE49-F238E27FC236}">
                  <a16:creationId xmlns="" xmlns:a16="http://schemas.microsoft.com/office/drawing/2014/main" id="{7DAA888A-8FA2-474A-806C-FF81B3FFEE6E}"/>
                </a:ext>
              </a:extLst>
            </p:cNvPr>
            <p:cNvSpPr/>
            <p:nvPr/>
          </p:nvSpPr>
          <p:spPr>
            <a:xfrm>
              <a:off x="5791200" y="4162426"/>
              <a:ext cx="3882959" cy="2176581"/>
            </a:xfrm>
            <a:prstGeom prst="rect">
              <a:avLst/>
            </a:prstGeom>
            <a:solidFill>
              <a:srgbClr val="F1F8F9"/>
            </a:solidFill>
            <a:ln w="28575">
              <a:solidFill>
                <a:srgbClr val="C2E1E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SzPct val="80000"/>
              </a:pPr>
              <a:endParaRPr lang="fr-FR" sz="1400" dirty="0">
                <a:solidFill>
                  <a:schemeClr val="bg2"/>
                </a:solidFill>
                <a:latin typeface="+mj-lt"/>
                <a:cs typeface="Calibri" panose="020F0502020204030204" pitchFamily="34" charset="0"/>
              </a:endParaRPr>
            </a:p>
            <a:p>
              <a:pPr>
                <a:buSzPct val="80000"/>
              </a:pPr>
              <a:r>
                <a:rPr lang="fr-FR" sz="1400" dirty="0">
                  <a:solidFill>
                    <a:schemeClr val="bg2"/>
                  </a:solidFill>
                  <a:latin typeface="+mj-lt"/>
                  <a:cs typeface="Calibri" panose="020F0502020204030204" pitchFamily="34" charset="0"/>
                </a:rPr>
                <a:t>Support téléphonique inter régime ouvert du lundi au vendredi de 8H30 à 17H30</a:t>
              </a:r>
            </a:p>
            <a:p>
              <a:pPr>
                <a:buSzPct val="80000"/>
              </a:pPr>
              <a:endParaRPr lang="fr-FR" sz="1400" dirty="0">
                <a:solidFill>
                  <a:schemeClr val="bg2"/>
                </a:solidFill>
                <a:latin typeface="+mj-lt"/>
                <a:cs typeface="Calibri" panose="020F0502020204030204" pitchFamily="34" charset="0"/>
              </a:endParaRP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Intervention sur le dossier: </a:t>
              </a:r>
            </a:p>
            <a:p>
              <a:pPr marL="742950" lvl="1"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Prise en charge des demandes d’opposition ou de clôture</a:t>
              </a: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Information générale</a:t>
              </a: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Aide à l’usage</a:t>
              </a:r>
            </a:p>
          </p:txBody>
        </p:sp>
        <p:pic>
          <p:nvPicPr>
            <p:cNvPr id="51" name="Image 22">
              <a:extLst>
                <a:ext uri="{FF2B5EF4-FFF2-40B4-BE49-F238E27FC236}">
                  <a16:creationId xmlns="" xmlns:a16="http://schemas.microsoft.com/office/drawing/2014/main" id="{8DDDB532-90C5-4A88-8E59-4E01DE3F5D5B}"/>
                </a:ext>
              </a:extLst>
            </p:cNvPr>
            <p:cNvPicPr>
              <a:picLocks noChangeAspect="1"/>
            </p:cNvPicPr>
            <p:nvPr/>
          </p:nvPicPr>
          <p:blipFill>
            <a:blip r:embed="rId3"/>
            <a:stretch>
              <a:fillRect/>
            </a:stretch>
          </p:blipFill>
          <p:spPr>
            <a:xfrm>
              <a:off x="6337087" y="3858064"/>
              <a:ext cx="2695158" cy="522831"/>
            </a:xfrm>
            <a:prstGeom prst="rect">
              <a:avLst/>
            </a:prstGeom>
          </p:spPr>
        </p:pic>
      </p:grpSp>
      <p:grpSp>
        <p:nvGrpSpPr>
          <p:cNvPr id="2" name="Group 1">
            <a:extLst>
              <a:ext uri="{FF2B5EF4-FFF2-40B4-BE49-F238E27FC236}">
                <a16:creationId xmlns="" xmlns:a16="http://schemas.microsoft.com/office/drawing/2014/main" id="{B7BBBFCE-6898-4982-8FAF-7CDFD7E97C74}"/>
              </a:ext>
            </a:extLst>
          </p:cNvPr>
          <p:cNvGrpSpPr/>
          <p:nvPr/>
        </p:nvGrpSpPr>
        <p:grpSpPr>
          <a:xfrm>
            <a:off x="6246711" y="3756972"/>
            <a:ext cx="3494477" cy="2722887"/>
            <a:chOff x="6246711" y="3604572"/>
            <a:chExt cx="3494477" cy="2722887"/>
          </a:xfrm>
        </p:grpSpPr>
        <p:sp>
          <p:nvSpPr>
            <p:cNvPr id="52" name="Rectangle 51">
              <a:extLst>
                <a:ext uri="{FF2B5EF4-FFF2-40B4-BE49-F238E27FC236}">
                  <a16:creationId xmlns="" xmlns:a16="http://schemas.microsoft.com/office/drawing/2014/main" id="{6C0DFF90-087B-47D5-9F5B-BF76FCC5F004}"/>
                </a:ext>
              </a:extLst>
            </p:cNvPr>
            <p:cNvSpPr/>
            <p:nvPr/>
          </p:nvSpPr>
          <p:spPr>
            <a:xfrm>
              <a:off x="6246711" y="3893676"/>
              <a:ext cx="3494477" cy="2433783"/>
            </a:xfrm>
            <a:prstGeom prst="rect">
              <a:avLst/>
            </a:prstGeom>
            <a:solidFill>
              <a:srgbClr val="F1F8F9"/>
            </a:solidFill>
            <a:ln w="28575">
              <a:solidFill>
                <a:srgbClr val="C2E1E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SzPct val="80000"/>
              </a:pPr>
              <a:endParaRPr lang="fr-FR" sz="1400" dirty="0">
                <a:solidFill>
                  <a:schemeClr val="tx1"/>
                </a:solidFill>
                <a:latin typeface="+mj-lt"/>
                <a:cs typeface="Calibri" panose="020F0502020204030204" pitchFamily="34" charset="0"/>
              </a:endParaRPr>
            </a:p>
            <a:p>
              <a:pPr>
                <a:buSzPct val="80000"/>
              </a:pPr>
              <a:endParaRPr lang="fr-FR" sz="1400" dirty="0">
                <a:solidFill>
                  <a:schemeClr val="tx1"/>
                </a:solidFill>
                <a:latin typeface="+mj-lt"/>
                <a:cs typeface="Calibri" panose="020F0502020204030204" pitchFamily="34" charset="0"/>
              </a:endParaRPr>
            </a:p>
            <a:p>
              <a:pPr>
                <a:buSzPct val="80000"/>
              </a:pPr>
              <a:r>
                <a:rPr lang="fr-FR" sz="1400" dirty="0">
                  <a:solidFill>
                    <a:schemeClr val="bg2"/>
                  </a:solidFill>
                  <a:latin typeface="+mj-lt"/>
                  <a:cs typeface="Calibri" panose="020F0502020204030204" pitchFamily="34" charset="0"/>
                </a:rPr>
                <a:t>Formulaire accessible sur le site monespacesante.fr après connexion avec identifiant/mot de passe : accessible uniquement aux personnes ayant déjà réalisé leur enrôlement</a:t>
              </a:r>
            </a:p>
            <a:p>
              <a:pPr>
                <a:buSzPct val="80000"/>
              </a:pPr>
              <a:endParaRPr lang="fr-FR" sz="1400" dirty="0">
                <a:solidFill>
                  <a:schemeClr val="bg2"/>
                </a:solidFill>
                <a:latin typeface="+mj-lt"/>
                <a:cs typeface="Calibri" panose="020F0502020204030204" pitchFamily="34" charset="0"/>
              </a:endParaRP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Intervention sur le dossier</a:t>
              </a: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Information générale</a:t>
              </a: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Aide à l’usage</a:t>
              </a:r>
            </a:p>
          </p:txBody>
        </p:sp>
        <p:sp>
          <p:nvSpPr>
            <p:cNvPr id="53" name="Rectangle 52">
              <a:extLst>
                <a:ext uri="{FF2B5EF4-FFF2-40B4-BE49-F238E27FC236}">
                  <a16:creationId xmlns="" xmlns:a16="http://schemas.microsoft.com/office/drawing/2014/main" id="{266B6523-D4AA-4B20-9D80-AFBB0B0F3601}"/>
                </a:ext>
              </a:extLst>
            </p:cNvPr>
            <p:cNvSpPr/>
            <p:nvPr/>
          </p:nvSpPr>
          <p:spPr>
            <a:xfrm>
              <a:off x="6787949" y="3604572"/>
              <a:ext cx="2412000" cy="578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mj-lt"/>
                </a:rPr>
                <a:t>Formulaire en ligne </a:t>
              </a:r>
            </a:p>
          </p:txBody>
        </p:sp>
        <p:pic>
          <p:nvPicPr>
            <p:cNvPr id="54" name="Image 13">
              <a:extLst>
                <a:ext uri="{FF2B5EF4-FFF2-40B4-BE49-F238E27FC236}">
                  <a16:creationId xmlns="" xmlns:a16="http://schemas.microsoft.com/office/drawing/2014/main" id="{DBB07920-17A0-4538-B81E-E8DE5ACF6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918" y="3665298"/>
              <a:ext cx="615270" cy="375902"/>
            </a:xfrm>
            <a:prstGeom prst="rect">
              <a:avLst/>
            </a:prstGeom>
          </p:spPr>
        </p:pic>
      </p:grpSp>
      <p:sp>
        <p:nvSpPr>
          <p:cNvPr id="4" name="Titre 3"/>
          <p:cNvSpPr>
            <a:spLocks noGrp="1"/>
          </p:cNvSpPr>
          <p:nvPr>
            <p:ph type="title"/>
          </p:nvPr>
        </p:nvSpPr>
        <p:spPr/>
        <p:txBody>
          <a:bodyPr/>
          <a:lstStyle/>
          <a:p>
            <a:r>
              <a:rPr lang="fr-FR" dirty="0"/>
              <a:t>Organisation globale du support usager </a:t>
            </a:r>
          </a:p>
        </p:txBody>
      </p:sp>
    </p:spTree>
    <p:extLst>
      <p:ext uri="{BB962C8B-B14F-4D97-AF65-F5344CB8AC3E}">
        <p14:creationId xmlns:p14="http://schemas.microsoft.com/office/powerpoint/2010/main" val="3485803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dirty="0"/>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10</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L’accès aux données de mon espace santé</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42</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2470727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1"/>
            </p:custDataLst>
          </p:nvPr>
        </p:nvSpPr>
        <p:spPr/>
        <p:txBody>
          <a:bodyPr/>
          <a:lstStyle/>
          <a:p>
            <a:r>
              <a:rPr lang="fr-FR" dirty="0"/>
              <a:t>La gestion des droits d’accès par les professionnels de santé</a:t>
            </a:r>
          </a:p>
        </p:txBody>
      </p:sp>
      <p:sp>
        <p:nvSpPr>
          <p:cNvPr id="48" name="Slide Number Placeholder 2">
            <a:extLst>
              <a:ext uri="{FF2B5EF4-FFF2-40B4-BE49-F238E27FC236}">
                <a16:creationId xmlns="" xmlns:a16="http://schemas.microsoft.com/office/drawing/2014/main" id="{3254A21F-65D0-401C-A994-5BFCDA4FCB3B}"/>
              </a:ext>
            </a:extLst>
          </p:cNvPr>
          <p:cNvSpPr>
            <a:spLocks noGrp="1"/>
          </p:cNvSpPr>
          <p:nvPr>
            <p:ph type="sldNum" sz="quarter" idx="15"/>
            <p:custDataLst>
              <p:tags r:id="rId2"/>
            </p:custDataLst>
          </p:nvPr>
        </p:nvSpPr>
        <p:spPr>
          <a:xfrm>
            <a:off x="395469" y="6229647"/>
            <a:ext cx="720000" cy="288000"/>
          </a:xfrm>
        </p:spPr>
        <p:txBody>
          <a:bodyPr/>
          <a:lstStyle/>
          <a:p>
            <a:fld id="{975A587B-5814-4D9B-9598-FE9CB954CB01}" type="slidenum">
              <a:rPr lang="fr-FR" smtClean="0"/>
              <a:pPr/>
              <a:t>43</a:t>
            </a:fld>
            <a:endParaRPr lang="fr-FR" dirty="0"/>
          </a:p>
        </p:txBody>
      </p:sp>
      <p:grpSp>
        <p:nvGrpSpPr>
          <p:cNvPr id="49" name="Group 48">
            <a:extLst>
              <a:ext uri="{FF2B5EF4-FFF2-40B4-BE49-F238E27FC236}">
                <a16:creationId xmlns="" xmlns:a16="http://schemas.microsoft.com/office/drawing/2014/main" id="{A9065DF2-C8FE-4737-BC6E-2F85E6B715EA}"/>
              </a:ext>
            </a:extLst>
          </p:cNvPr>
          <p:cNvGrpSpPr/>
          <p:nvPr/>
        </p:nvGrpSpPr>
        <p:grpSpPr>
          <a:xfrm>
            <a:off x="1409717" y="1793861"/>
            <a:ext cx="9255126" cy="1595566"/>
            <a:chOff x="1409717" y="1793861"/>
            <a:chExt cx="9255126" cy="1595566"/>
          </a:xfrm>
        </p:grpSpPr>
        <p:grpSp>
          <p:nvGrpSpPr>
            <p:cNvPr id="50" name="Group 49">
              <a:extLst>
                <a:ext uri="{FF2B5EF4-FFF2-40B4-BE49-F238E27FC236}">
                  <a16:creationId xmlns="" xmlns:a16="http://schemas.microsoft.com/office/drawing/2014/main" id="{D48C1E91-D49F-4CDF-9370-4AAD350F9FB6}"/>
                </a:ext>
              </a:extLst>
            </p:cNvPr>
            <p:cNvGrpSpPr/>
            <p:nvPr/>
          </p:nvGrpSpPr>
          <p:grpSpPr>
            <a:xfrm>
              <a:off x="1409717" y="1793861"/>
              <a:ext cx="9255126" cy="1595566"/>
              <a:chOff x="1409717" y="1793861"/>
              <a:chExt cx="9255126" cy="1595566"/>
            </a:xfrm>
          </p:grpSpPr>
          <p:sp>
            <p:nvSpPr>
              <p:cNvPr id="52" name="Rectangle 51">
                <a:extLst>
                  <a:ext uri="{FF2B5EF4-FFF2-40B4-BE49-F238E27FC236}">
                    <a16:creationId xmlns="" xmlns:a16="http://schemas.microsoft.com/office/drawing/2014/main" id="{4F008BD6-762B-4F67-B0F9-8197EF897F1A}"/>
                  </a:ext>
                </a:extLst>
              </p:cNvPr>
              <p:cNvSpPr/>
              <p:nvPr>
                <p:custDataLst>
                  <p:tags r:id="rId11"/>
                </p:custDataLst>
              </p:nvPr>
            </p:nvSpPr>
            <p:spPr>
              <a:xfrm>
                <a:off x="4796842" y="1809507"/>
                <a:ext cx="5868001" cy="1579920"/>
              </a:xfrm>
              <a:prstGeom prst="rect">
                <a:avLst/>
              </a:prstGeom>
              <a:solidFill>
                <a:srgbClr val="0B48A2">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a:p>
                <a:pPr marL="0" marR="0" lvl="0" indent="0" algn="ctr" defTabSz="825500" eaLnBrk="1" fontAlgn="auto" latinLnBrk="0" hangingPunct="0">
                  <a:lnSpc>
                    <a:spcPct val="100000"/>
                  </a:lnSpc>
                  <a:spcBef>
                    <a:spcPts val="0"/>
                  </a:spcBef>
                  <a:spcAft>
                    <a:spcPts val="0"/>
                  </a:spcAft>
                  <a:buClrTx/>
                  <a:buSzTx/>
                  <a:buFontTx/>
                  <a:buNone/>
                  <a:tabLst/>
                  <a:defRPr/>
                </a:pPr>
                <a:endParaRPr lang="fr-FR" sz="3200" kern="0" dirty="0">
                  <a:solidFill>
                    <a:srgbClr val="FFFFFF"/>
                  </a:solidFill>
                  <a:latin typeface="Helvetica Neue Medium"/>
                  <a:ea typeface="Helvetica Neue Medium"/>
                  <a:cs typeface="Helvetica Neue Medium"/>
                  <a:sym typeface="Helvetica Neue Medium"/>
                </a:endParaRPr>
              </a:p>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grpSp>
            <p:nvGrpSpPr>
              <p:cNvPr id="53" name="Group 52">
                <a:extLst>
                  <a:ext uri="{FF2B5EF4-FFF2-40B4-BE49-F238E27FC236}">
                    <a16:creationId xmlns="" xmlns:a16="http://schemas.microsoft.com/office/drawing/2014/main" id="{F1D93320-BEDE-4B20-B5AD-271D219E8FF8}"/>
                  </a:ext>
                </a:extLst>
              </p:cNvPr>
              <p:cNvGrpSpPr/>
              <p:nvPr/>
            </p:nvGrpSpPr>
            <p:grpSpPr>
              <a:xfrm>
                <a:off x="1409717" y="1793861"/>
                <a:ext cx="9233483" cy="1472095"/>
                <a:chOff x="1409717" y="1831961"/>
                <a:chExt cx="9233483" cy="1472095"/>
              </a:xfrm>
            </p:grpSpPr>
            <p:sp>
              <p:nvSpPr>
                <p:cNvPr id="54" name="Espace réservé du contenu 2">
                  <a:extLst>
                    <a:ext uri="{FF2B5EF4-FFF2-40B4-BE49-F238E27FC236}">
                      <a16:creationId xmlns="" xmlns:a16="http://schemas.microsoft.com/office/drawing/2014/main" id="{5C8A7B85-EA02-418F-9AB4-8E56EF47FF2F}"/>
                    </a:ext>
                  </a:extLst>
                </p:cNvPr>
                <p:cNvSpPr txBox="1">
                  <a:spLocks/>
                </p:cNvSpPr>
                <p:nvPr>
                  <p:custDataLst>
                    <p:tags r:id="rId12"/>
                  </p:custDataLst>
                </p:nvPr>
              </p:nvSpPr>
              <p:spPr bwMode="auto">
                <a:xfrm>
                  <a:off x="1409717" y="1831961"/>
                  <a:ext cx="3119537"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indent="0" algn="ctr" defTabSz="914400" eaLnBrk="1" hangingPunct="1">
                    <a:spcBef>
                      <a:spcPct val="0"/>
                    </a:spcBef>
                    <a:buClr>
                      <a:srgbClr val="545859"/>
                    </a:buClr>
                    <a:buFont typeface="Wingdings" panose="05000000000000000000" pitchFamily="2" charset="2"/>
                    <a:buNone/>
                  </a:pPr>
                  <a:r>
                    <a:rPr lang="fr-FR" altLang="fr-FR" sz="1800" dirty="0">
                      <a:solidFill>
                        <a:srgbClr val="DF2680"/>
                      </a:solidFill>
                      <a:latin typeface="Helvetica Neue"/>
                    </a:rPr>
                    <a:t>Autoriser ou bloquer un professionnel de santé</a:t>
                  </a:r>
                </a:p>
              </p:txBody>
            </p:sp>
            <p:sp>
              <p:nvSpPr>
                <p:cNvPr id="55" name="Espace réservé du contenu 2">
                  <a:extLst>
                    <a:ext uri="{FF2B5EF4-FFF2-40B4-BE49-F238E27FC236}">
                      <a16:creationId xmlns="" xmlns:a16="http://schemas.microsoft.com/office/drawing/2014/main" id="{B81E59C0-D68F-40C0-AAC9-5B524473BD5F}"/>
                    </a:ext>
                  </a:extLst>
                </p:cNvPr>
                <p:cNvSpPr txBox="1">
                  <a:spLocks/>
                </p:cNvSpPr>
                <p:nvPr>
                  <p:custDataLst>
                    <p:tags r:id="rId13"/>
                  </p:custDataLst>
                </p:nvPr>
              </p:nvSpPr>
              <p:spPr bwMode="auto">
                <a:xfrm>
                  <a:off x="4833376" y="1966328"/>
                  <a:ext cx="5678732" cy="133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just" defTabSz="914400" eaLnBrk="1" fontAlgn="auto" hangingPunct="1">
                    <a:spcBef>
                      <a:spcPts val="300"/>
                    </a:spcBef>
                    <a:spcAft>
                      <a:spcPts val="300"/>
                    </a:spcAft>
                    <a:buClr>
                      <a:srgbClr val="17588B"/>
                    </a:buClr>
                    <a:buSzPct val="100000"/>
                    <a:buFont typeface="Wingdings" panose="05000000000000000000" pitchFamily="2" charset="2"/>
                    <a:buNone/>
                    <a:defRPr/>
                  </a:pPr>
                  <a:r>
                    <a:rPr lang="fr-FR" sz="1400" dirty="0">
                      <a:solidFill>
                        <a:srgbClr val="5E5E5E"/>
                      </a:solidFill>
                      <a:latin typeface="Helvetica Neue"/>
                    </a:rPr>
                    <a:t>L’accès des professionnels de santé est paramétrable par l’usager.</a:t>
                  </a:r>
                </a:p>
                <a:p>
                  <a:pPr marL="0" lvl="1" indent="0" algn="just" defTabSz="914400" eaLnBrk="1" fontAlgn="auto" hangingPunct="1">
                    <a:spcBef>
                      <a:spcPts val="300"/>
                    </a:spcBef>
                    <a:spcAft>
                      <a:spcPts val="300"/>
                    </a:spcAft>
                    <a:buClr>
                      <a:srgbClr val="17588B"/>
                    </a:buClr>
                    <a:buSzPct val="100000"/>
                    <a:buFont typeface="Wingdings" panose="05000000000000000000" pitchFamily="2" charset="2"/>
                    <a:buNone/>
                    <a:defRPr/>
                  </a:pPr>
                  <a:r>
                    <a:rPr lang="fr-FR" sz="1400" dirty="0">
                      <a:solidFill>
                        <a:srgbClr val="5E5E5E"/>
                      </a:solidFill>
                      <a:latin typeface="Helvetica Neue"/>
                    </a:rPr>
                    <a:t>Afin de se connecter au profil Mon espace santé de l’usager, le professionnel de santé doit avoir son consentement</a:t>
                  </a:r>
                </a:p>
                <a:p>
                  <a:pPr marL="0" lvl="1" indent="0" algn="just" defTabSz="914400" eaLnBrk="1" fontAlgn="auto" hangingPunct="1">
                    <a:spcBef>
                      <a:spcPts val="300"/>
                    </a:spcBef>
                    <a:spcAft>
                      <a:spcPts val="300"/>
                    </a:spcAft>
                    <a:buClr>
                      <a:srgbClr val="17588B"/>
                    </a:buClr>
                    <a:buSzPct val="100000"/>
                    <a:buFont typeface="Wingdings" panose="05000000000000000000" pitchFamily="2" charset="2"/>
                    <a:buNone/>
                    <a:defRPr/>
                  </a:pPr>
                  <a:r>
                    <a:rPr lang="fr-FR" sz="1400" dirty="0">
                      <a:solidFill>
                        <a:srgbClr val="5E5E5E"/>
                      </a:solidFill>
                      <a:latin typeface="Helvetica Neue"/>
                    </a:rPr>
                    <a:t>L’usager peut donc bloquer ou débloquer un professionnel de santé en particulier.</a:t>
                  </a:r>
                </a:p>
              </p:txBody>
            </p:sp>
            <p:cxnSp>
              <p:nvCxnSpPr>
                <p:cNvPr id="56" name="Straight Connector 55">
                  <a:extLst>
                    <a:ext uri="{FF2B5EF4-FFF2-40B4-BE49-F238E27FC236}">
                      <a16:creationId xmlns="" xmlns:a16="http://schemas.microsoft.com/office/drawing/2014/main" id="{AAB1DAC8-5BCB-458E-ADF2-163FE94D2AD5}"/>
                    </a:ext>
                  </a:extLst>
                </p:cNvPr>
                <p:cNvCxnSpPr/>
                <p:nvPr>
                  <p:custDataLst>
                    <p:tags r:id="rId14"/>
                  </p:custDataLst>
                </p:nvPr>
              </p:nvCxnSpPr>
              <p:spPr>
                <a:xfrm>
                  <a:off x="4775200" y="1831961"/>
                  <a:ext cx="5868000" cy="0"/>
                </a:xfrm>
                <a:prstGeom prst="line">
                  <a:avLst/>
                </a:prstGeom>
                <a:noFill/>
                <a:ln w="25400" cap="flat">
                  <a:solidFill>
                    <a:srgbClr val="0B48A2"/>
                  </a:solidFill>
                  <a:prstDash val="solid"/>
                  <a:miter lim="400000"/>
                </a:ln>
                <a:effectLst/>
                <a:sp3d/>
              </p:spPr>
            </p:cxnSp>
          </p:grpSp>
        </p:grpSp>
        <p:pic>
          <p:nvPicPr>
            <p:cNvPr id="51" name="Picture 2" descr="Doctor ">
              <a:extLst>
                <a:ext uri="{FF2B5EF4-FFF2-40B4-BE49-F238E27FC236}">
                  <a16:creationId xmlns="" xmlns:a16="http://schemas.microsoft.com/office/drawing/2014/main" id="{827822F3-4C5D-4D21-861D-E4FFE27972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1770" y="2510030"/>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a:extLst>
              <a:ext uri="{FF2B5EF4-FFF2-40B4-BE49-F238E27FC236}">
                <a16:creationId xmlns="" xmlns:a16="http://schemas.microsoft.com/office/drawing/2014/main" id="{128275D9-8F5C-4ADC-B079-CA956CE5FE0A}"/>
              </a:ext>
            </a:extLst>
          </p:cNvPr>
          <p:cNvGrpSpPr/>
          <p:nvPr/>
        </p:nvGrpSpPr>
        <p:grpSpPr>
          <a:xfrm>
            <a:off x="1409717" y="3494866"/>
            <a:ext cx="9255125" cy="1415506"/>
            <a:chOff x="1409717" y="3494866"/>
            <a:chExt cx="9255125" cy="1415506"/>
          </a:xfrm>
        </p:grpSpPr>
        <p:grpSp>
          <p:nvGrpSpPr>
            <p:cNvPr id="58" name="Group 57">
              <a:extLst>
                <a:ext uri="{FF2B5EF4-FFF2-40B4-BE49-F238E27FC236}">
                  <a16:creationId xmlns="" xmlns:a16="http://schemas.microsoft.com/office/drawing/2014/main" id="{5964206B-2299-4EDC-86D6-6CC8AED505A3}"/>
                </a:ext>
              </a:extLst>
            </p:cNvPr>
            <p:cNvGrpSpPr/>
            <p:nvPr/>
          </p:nvGrpSpPr>
          <p:grpSpPr>
            <a:xfrm>
              <a:off x="1409717" y="3494866"/>
              <a:ext cx="9255125" cy="1415506"/>
              <a:chOff x="1409717" y="3440126"/>
              <a:chExt cx="9255125" cy="1415506"/>
            </a:xfrm>
          </p:grpSpPr>
          <p:grpSp>
            <p:nvGrpSpPr>
              <p:cNvPr id="60" name="Group 59">
                <a:extLst>
                  <a:ext uri="{FF2B5EF4-FFF2-40B4-BE49-F238E27FC236}">
                    <a16:creationId xmlns="" xmlns:a16="http://schemas.microsoft.com/office/drawing/2014/main" id="{341A44FE-A5C7-4965-8E84-3D5B154BECD4}"/>
                  </a:ext>
                </a:extLst>
              </p:cNvPr>
              <p:cNvGrpSpPr/>
              <p:nvPr/>
            </p:nvGrpSpPr>
            <p:grpSpPr>
              <a:xfrm>
                <a:off x="1409717" y="3440126"/>
                <a:ext cx="9233483" cy="646321"/>
                <a:chOff x="1409717" y="4349401"/>
                <a:chExt cx="9233483" cy="646321"/>
              </a:xfrm>
            </p:grpSpPr>
            <p:sp>
              <p:nvSpPr>
                <p:cNvPr id="63" name="ZoneTexte 24">
                  <a:extLst>
                    <a:ext uri="{FF2B5EF4-FFF2-40B4-BE49-F238E27FC236}">
                      <a16:creationId xmlns="" xmlns:a16="http://schemas.microsoft.com/office/drawing/2014/main" id="{5D4BCCC9-36D5-4329-8B2D-2FEE3F5A83B1}"/>
                    </a:ext>
                  </a:extLst>
                </p:cNvPr>
                <p:cNvSpPr txBox="1">
                  <a:spLocks noChangeArrowheads="1"/>
                </p:cNvSpPr>
                <p:nvPr>
                  <p:custDataLst>
                    <p:tags r:id="rId9"/>
                  </p:custDataLst>
                </p:nvPr>
              </p:nvSpPr>
              <p:spPr bwMode="auto">
                <a:xfrm>
                  <a:off x="1409717" y="4349401"/>
                  <a:ext cx="3095306"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lvl="1" indent="0" algn="ctr" defTabSz="913382">
                    <a:spcBef>
                      <a:spcPts val="0"/>
                    </a:spcBef>
                    <a:buClr>
                      <a:srgbClr val="17588B"/>
                    </a:buClr>
                    <a:buSzPct val="100000"/>
                    <a:buFont typeface="Wingdings" pitchFamily="2" charset="2"/>
                    <a:buNone/>
                    <a:defRPr/>
                  </a:pPr>
                  <a:r>
                    <a:rPr lang="fr-FR" altLang="fr-FR" sz="1800" b="1" dirty="0">
                      <a:solidFill>
                        <a:srgbClr val="DF2680"/>
                      </a:solidFill>
                      <a:latin typeface="Helvetica Neue"/>
                    </a:rPr>
                    <a:t>Masquer ou démasquer un document</a:t>
                  </a:r>
                  <a:endParaRPr lang="fr-FR" altLang="fr-FR" sz="1400" dirty="0">
                    <a:solidFill>
                      <a:srgbClr val="C74E5A"/>
                    </a:solidFill>
                    <a:latin typeface="Arial" panose="020B0604020202020204"/>
                    <a:ea typeface="MS PGothic" pitchFamily="34" charset="-128"/>
                  </a:endParaRPr>
                </a:p>
              </p:txBody>
            </p:sp>
            <p:cxnSp>
              <p:nvCxnSpPr>
                <p:cNvPr id="64" name="Straight Connector 63">
                  <a:extLst>
                    <a:ext uri="{FF2B5EF4-FFF2-40B4-BE49-F238E27FC236}">
                      <a16:creationId xmlns="" xmlns:a16="http://schemas.microsoft.com/office/drawing/2014/main" id="{55692A4E-86FF-4A53-BC88-D634638843DC}"/>
                    </a:ext>
                  </a:extLst>
                </p:cNvPr>
                <p:cNvCxnSpPr/>
                <p:nvPr>
                  <p:custDataLst>
                    <p:tags r:id="rId10"/>
                  </p:custDataLst>
                </p:nvPr>
              </p:nvCxnSpPr>
              <p:spPr>
                <a:xfrm>
                  <a:off x="4775200" y="4358292"/>
                  <a:ext cx="5868000" cy="0"/>
                </a:xfrm>
                <a:prstGeom prst="line">
                  <a:avLst/>
                </a:prstGeom>
                <a:noFill/>
                <a:ln w="25400" cap="flat">
                  <a:solidFill>
                    <a:srgbClr val="0B48A2"/>
                  </a:solidFill>
                  <a:prstDash val="solid"/>
                  <a:miter lim="400000"/>
                </a:ln>
                <a:effectLst/>
                <a:sp3d/>
              </p:spPr>
            </p:cxnSp>
          </p:grpSp>
          <p:sp>
            <p:nvSpPr>
              <p:cNvPr id="61" name="ZoneTexte 24">
                <a:extLst>
                  <a:ext uri="{FF2B5EF4-FFF2-40B4-BE49-F238E27FC236}">
                    <a16:creationId xmlns="" xmlns:a16="http://schemas.microsoft.com/office/drawing/2014/main" id="{F553CAE6-DA7E-4651-9C23-0A7CDBA61632}"/>
                  </a:ext>
                </a:extLst>
              </p:cNvPr>
              <p:cNvSpPr txBox="1">
                <a:spLocks noChangeArrowheads="1"/>
              </p:cNvSpPr>
              <p:nvPr>
                <p:custDataLst>
                  <p:tags r:id="rId7"/>
                </p:custDataLst>
              </p:nvPr>
            </p:nvSpPr>
            <p:spPr bwMode="auto">
              <a:xfrm>
                <a:off x="4902201" y="3570675"/>
                <a:ext cx="5609906" cy="128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lvl="1" indent="0" algn="just" defTabSz="913382">
                  <a:spcBef>
                    <a:spcPts val="0"/>
                  </a:spcBef>
                  <a:buClr>
                    <a:srgbClr val="17588B"/>
                  </a:buClr>
                  <a:buSzPct val="100000"/>
                  <a:buFont typeface="Wingdings" pitchFamily="2" charset="2"/>
                  <a:buNone/>
                  <a:defRPr/>
                </a:pPr>
                <a:r>
                  <a:rPr lang="fr-FR" altLang="fr-FR" sz="1400" dirty="0">
                    <a:solidFill>
                      <a:srgbClr val="5E5E5E"/>
                    </a:solidFill>
                    <a:latin typeface="Helvetica Neue"/>
                  </a:rPr>
                  <a:t>L</a:t>
                </a:r>
                <a:r>
                  <a:rPr lang="fr-FR" sz="1400" dirty="0">
                    <a:solidFill>
                      <a:srgbClr val="5E5E5E"/>
                    </a:solidFill>
                    <a:latin typeface="Helvetica Neue"/>
                  </a:rPr>
                  <a:t>’usager peut définir la confidentialité de chaque document.</a:t>
                </a:r>
              </a:p>
              <a:p>
                <a:pPr marL="0" lvl="1" indent="0" algn="just" defTabSz="913382">
                  <a:spcBef>
                    <a:spcPts val="300"/>
                  </a:spcBef>
                  <a:spcAft>
                    <a:spcPts val="300"/>
                  </a:spcAft>
                  <a:buClr>
                    <a:srgbClr val="17588B"/>
                  </a:buClr>
                  <a:buSzPct val="100000"/>
                  <a:buFont typeface="Wingdings" pitchFamily="2" charset="2"/>
                  <a:buNone/>
                  <a:defRPr/>
                </a:pPr>
                <a:r>
                  <a:rPr lang="fr-FR" sz="1400" dirty="0">
                    <a:solidFill>
                      <a:srgbClr val="5E5E5E"/>
                    </a:solidFill>
                    <a:latin typeface="Helvetica Neue"/>
                  </a:rPr>
                  <a:t>Le document peut être masqué aux professionnels de santé (sauf son médecin administrateur défini par l’usager dans son profil Mon espace santé et le professionnel de santé qui l’a déposé)</a:t>
                </a:r>
              </a:p>
              <a:p>
                <a:pPr marL="0" lvl="1" indent="0" algn="just" defTabSz="913382">
                  <a:spcBef>
                    <a:spcPts val="300"/>
                  </a:spcBef>
                  <a:spcAft>
                    <a:spcPts val="300"/>
                  </a:spcAft>
                  <a:buClr>
                    <a:srgbClr val="17588B"/>
                  </a:buClr>
                  <a:buSzPct val="100000"/>
                  <a:buFont typeface="Wingdings" pitchFamily="2" charset="2"/>
                  <a:buNone/>
                  <a:defRPr/>
                </a:pPr>
                <a:endParaRPr lang="fr-FR" sz="1400" dirty="0">
                  <a:solidFill>
                    <a:srgbClr val="5E5E5E"/>
                  </a:solidFill>
                  <a:latin typeface="Helvetica Neue"/>
                </a:endParaRPr>
              </a:p>
            </p:txBody>
          </p:sp>
          <p:sp>
            <p:nvSpPr>
              <p:cNvPr id="62" name="Rectangle 61">
                <a:extLst>
                  <a:ext uri="{FF2B5EF4-FFF2-40B4-BE49-F238E27FC236}">
                    <a16:creationId xmlns="" xmlns:a16="http://schemas.microsoft.com/office/drawing/2014/main" id="{9BF95A93-7F5C-4545-8300-B1D703B9BD30}"/>
                  </a:ext>
                </a:extLst>
              </p:cNvPr>
              <p:cNvSpPr/>
              <p:nvPr>
                <p:custDataLst>
                  <p:tags r:id="rId8"/>
                </p:custDataLst>
              </p:nvPr>
            </p:nvSpPr>
            <p:spPr>
              <a:xfrm>
                <a:off x="4796841" y="3454126"/>
                <a:ext cx="5868001" cy="1395254"/>
              </a:xfrm>
              <a:prstGeom prst="rect">
                <a:avLst/>
              </a:prstGeom>
              <a:solidFill>
                <a:srgbClr val="0B48A2">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a:p>
                <a:pPr marL="0" marR="0" lvl="0" indent="0" algn="ctr" defTabSz="825500" eaLnBrk="1" fontAlgn="auto" latinLnBrk="0" hangingPunct="0">
                  <a:lnSpc>
                    <a:spcPct val="100000"/>
                  </a:lnSpc>
                  <a:spcBef>
                    <a:spcPts val="0"/>
                  </a:spcBef>
                  <a:spcAft>
                    <a:spcPts val="0"/>
                  </a:spcAft>
                  <a:buClrTx/>
                  <a:buSzTx/>
                  <a:buFontTx/>
                  <a:buNone/>
                  <a:tabLst/>
                  <a:defRPr/>
                </a:pPr>
                <a:endParaRPr lang="fr-FR" sz="2800" kern="0" dirty="0">
                  <a:solidFill>
                    <a:srgbClr val="FFFFFF"/>
                  </a:solidFill>
                  <a:latin typeface="Helvetica Neue Medium"/>
                  <a:ea typeface="Helvetica Neue Medium"/>
                  <a:cs typeface="Helvetica Neue Medium"/>
                  <a:sym typeface="Helvetica Neue Medium"/>
                </a:endParaRPr>
              </a:p>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grpSp>
        <p:pic>
          <p:nvPicPr>
            <p:cNvPr id="59" name="Picture 4" descr="Folder ">
              <a:extLst>
                <a:ext uri="{FF2B5EF4-FFF2-40B4-BE49-F238E27FC236}">
                  <a16:creationId xmlns="" xmlns:a16="http://schemas.microsoft.com/office/drawing/2014/main" id="{016F0CBE-000F-44AF-A201-DED2142B3BB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88570" y="4160505"/>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 xmlns:a16="http://schemas.microsoft.com/office/drawing/2014/main" id="{758F5FF3-8595-4C15-ABF2-EA962623D5CB}"/>
              </a:ext>
            </a:extLst>
          </p:cNvPr>
          <p:cNvGrpSpPr/>
          <p:nvPr/>
        </p:nvGrpSpPr>
        <p:grpSpPr>
          <a:xfrm>
            <a:off x="1409717" y="5015811"/>
            <a:ext cx="9243012" cy="1425621"/>
            <a:chOff x="1409717" y="5015811"/>
            <a:chExt cx="9243012" cy="1425621"/>
          </a:xfrm>
        </p:grpSpPr>
        <p:grpSp>
          <p:nvGrpSpPr>
            <p:cNvPr id="68" name="Group 67">
              <a:extLst>
                <a:ext uri="{FF2B5EF4-FFF2-40B4-BE49-F238E27FC236}">
                  <a16:creationId xmlns="" xmlns:a16="http://schemas.microsoft.com/office/drawing/2014/main" id="{F2F1A375-E800-4859-BE3D-830622F5A630}"/>
                </a:ext>
              </a:extLst>
            </p:cNvPr>
            <p:cNvGrpSpPr/>
            <p:nvPr/>
          </p:nvGrpSpPr>
          <p:grpSpPr>
            <a:xfrm>
              <a:off x="1409717" y="5015811"/>
              <a:ext cx="9243012" cy="1425621"/>
              <a:chOff x="1409717" y="5015811"/>
              <a:chExt cx="9243012" cy="1425621"/>
            </a:xfrm>
          </p:grpSpPr>
          <p:grpSp>
            <p:nvGrpSpPr>
              <p:cNvPr id="69" name="Group 68">
                <a:extLst>
                  <a:ext uri="{FF2B5EF4-FFF2-40B4-BE49-F238E27FC236}">
                    <a16:creationId xmlns="" xmlns:a16="http://schemas.microsoft.com/office/drawing/2014/main" id="{3BF736D1-5C7D-4E48-9E8E-B7744E81994D}"/>
                  </a:ext>
                </a:extLst>
              </p:cNvPr>
              <p:cNvGrpSpPr/>
              <p:nvPr/>
            </p:nvGrpSpPr>
            <p:grpSpPr>
              <a:xfrm>
                <a:off x="1409717" y="5015811"/>
                <a:ext cx="9102390" cy="1425621"/>
                <a:chOff x="1409717" y="5015811"/>
                <a:chExt cx="9102390" cy="1425621"/>
              </a:xfrm>
            </p:grpSpPr>
            <p:grpSp>
              <p:nvGrpSpPr>
                <p:cNvPr id="71" name="Group 70">
                  <a:extLst>
                    <a:ext uri="{FF2B5EF4-FFF2-40B4-BE49-F238E27FC236}">
                      <a16:creationId xmlns="" xmlns:a16="http://schemas.microsoft.com/office/drawing/2014/main" id="{0615CFE2-4518-472D-B8AA-70726E690D05}"/>
                    </a:ext>
                  </a:extLst>
                </p:cNvPr>
                <p:cNvGrpSpPr/>
                <p:nvPr/>
              </p:nvGrpSpPr>
              <p:grpSpPr>
                <a:xfrm>
                  <a:off x="1409717" y="5015811"/>
                  <a:ext cx="9102390" cy="1425621"/>
                  <a:chOff x="1409717" y="5015811"/>
                  <a:chExt cx="9102390" cy="1425621"/>
                </a:xfrm>
              </p:grpSpPr>
              <p:sp>
                <p:nvSpPr>
                  <p:cNvPr id="73" name="ZoneTexte 24">
                    <a:extLst>
                      <a:ext uri="{FF2B5EF4-FFF2-40B4-BE49-F238E27FC236}">
                        <a16:creationId xmlns="" xmlns:a16="http://schemas.microsoft.com/office/drawing/2014/main" id="{830E48CA-7010-4C6C-B92F-C1310EB53418}"/>
                      </a:ext>
                    </a:extLst>
                  </p:cNvPr>
                  <p:cNvSpPr txBox="1">
                    <a:spLocks noChangeArrowheads="1"/>
                  </p:cNvSpPr>
                  <p:nvPr>
                    <p:custDataLst>
                      <p:tags r:id="rId5"/>
                    </p:custDataLst>
                  </p:nvPr>
                </p:nvSpPr>
                <p:spPr bwMode="auto">
                  <a:xfrm>
                    <a:off x="4902201" y="5156475"/>
                    <a:ext cx="5609906" cy="128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lvl="1" indent="0" algn="just" defTabSz="913382">
                      <a:spcBef>
                        <a:spcPts val="0"/>
                      </a:spcBef>
                      <a:buClr>
                        <a:srgbClr val="17588B"/>
                      </a:buClr>
                      <a:buSzPct val="100000"/>
                      <a:buFont typeface="Wingdings" pitchFamily="2" charset="2"/>
                      <a:buNone/>
                      <a:defRPr/>
                    </a:pPr>
                    <a:r>
                      <a:rPr lang="fr-FR" sz="1400" dirty="0">
                        <a:solidFill>
                          <a:srgbClr val="5E5E5E"/>
                        </a:solidFill>
                        <a:latin typeface="Helvetica Neue"/>
                      </a:rPr>
                      <a:t>L’usager peut accéder à l’ensemble des connexions et actions des professionnels de santé en consultant son historique d’activité</a:t>
                    </a:r>
                  </a:p>
                  <a:p>
                    <a:pPr marL="0" lvl="1" indent="0" algn="just" defTabSz="913382">
                      <a:spcBef>
                        <a:spcPts val="300"/>
                      </a:spcBef>
                      <a:spcAft>
                        <a:spcPts val="300"/>
                      </a:spcAft>
                      <a:buClr>
                        <a:srgbClr val="17588B"/>
                      </a:buClr>
                      <a:buSzPct val="100000"/>
                      <a:buFont typeface="Wingdings" pitchFamily="2" charset="2"/>
                      <a:buNone/>
                      <a:defRPr/>
                    </a:pPr>
                    <a:r>
                      <a:rPr lang="fr-FR" sz="1400" dirty="0">
                        <a:solidFill>
                          <a:srgbClr val="5E5E5E"/>
                        </a:solidFill>
                        <a:latin typeface="Helvetica Neue"/>
                      </a:rPr>
                      <a:t>Dans le cas d’un accès suspicieux, cela pourra amener à un blocage de l’accès du professionnel de santé</a:t>
                    </a:r>
                  </a:p>
                  <a:p>
                    <a:pPr marL="0" lvl="1" indent="0" algn="just" defTabSz="913382">
                      <a:spcBef>
                        <a:spcPts val="300"/>
                      </a:spcBef>
                      <a:spcAft>
                        <a:spcPts val="300"/>
                      </a:spcAft>
                      <a:buClr>
                        <a:srgbClr val="17588B"/>
                      </a:buClr>
                      <a:buSzPct val="100000"/>
                      <a:buFont typeface="Wingdings" pitchFamily="2" charset="2"/>
                      <a:buNone/>
                      <a:defRPr/>
                    </a:pPr>
                    <a:endParaRPr lang="fr-FR" sz="1400" dirty="0">
                      <a:solidFill>
                        <a:srgbClr val="5E5E5E"/>
                      </a:solidFill>
                      <a:latin typeface="Helvetica Neue"/>
                    </a:endParaRPr>
                  </a:p>
                </p:txBody>
              </p:sp>
              <p:sp>
                <p:nvSpPr>
                  <p:cNvPr id="74" name="ZoneTexte 24">
                    <a:extLst>
                      <a:ext uri="{FF2B5EF4-FFF2-40B4-BE49-F238E27FC236}">
                        <a16:creationId xmlns="" xmlns:a16="http://schemas.microsoft.com/office/drawing/2014/main" id="{4E2BDEDA-F24D-4FE5-B16C-E79F119F3369}"/>
                      </a:ext>
                    </a:extLst>
                  </p:cNvPr>
                  <p:cNvSpPr txBox="1">
                    <a:spLocks noChangeArrowheads="1"/>
                  </p:cNvSpPr>
                  <p:nvPr>
                    <p:custDataLst>
                      <p:tags r:id="rId6"/>
                    </p:custDataLst>
                  </p:nvPr>
                </p:nvSpPr>
                <p:spPr bwMode="auto">
                  <a:xfrm>
                    <a:off x="1409717" y="5015811"/>
                    <a:ext cx="3095306"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lvl="1" indent="0" algn="ctr" defTabSz="913382">
                      <a:spcBef>
                        <a:spcPts val="0"/>
                      </a:spcBef>
                      <a:buClr>
                        <a:srgbClr val="17588B"/>
                      </a:buClr>
                      <a:buSzPct val="100000"/>
                      <a:buFont typeface="Wingdings" pitchFamily="2" charset="2"/>
                      <a:buNone/>
                      <a:defRPr/>
                    </a:pPr>
                    <a:r>
                      <a:rPr lang="fr-FR" altLang="fr-FR" sz="1800" b="1" dirty="0">
                        <a:solidFill>
                          <a:srgbClr val="DF2680"/>
                        </a:solidFill>
                        <a:latin typeface="Helvetica Neue"/>
                        <a:ea typeface="MS PGothic" pitchFamily="34" charset="-128"/>
                      </a:rPr>
                      <a:t>Accéder à l’historique d’activité</a:t>
                    </a:r>
                    <a:endParaRPr lang="fr-FR" altLang="fr-FR" sz="1400" dirty="0">
                      <a:solidFill>
                        <a:srgbClr val="C74E5A"/>
                      </a:solidFill>
                      <a:latin typeface="Arial" panose="020B0604020202020204"/>
                      <a:ea typeface="MS PGothic" pitchFamily="34" charset="-128"/>
                    </a:endParaRPr>
                  </a:p>
                </p:txBody>
              </p:sp>
            </p:grpSp>
            <p:pic>
              <p:nvPicPr>
                <p:cNvPr id="72" name="Picture 6" descr="History ">
                  <a:extLst>
                    <a:ext uri="{FF2B5EF4-FFF2-40B4-BE49-F238E27FC236}">
                      <a16:creationId xmlns="" xmlns:a16="http://schemas.microsoft.com/office/drawing/2014/main" id="{81AEDFD5-0F69-4DF4-8EFE-08A9B825DCA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8570" y="5603038"/>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69">
                <a:extLst>
                  <a:ext uri="{FF2B5EF4-FFF2-40B4-BE49-F238E27FC236}">
                    <a16:creationId xmlns="" xmlns:a16="http://schemas.microsoft.com/office/drawing/2014/main" id="{F5421A60-5A13-42E7-833A-626793334FB6}"/>
                  </a:ext>
                </a:extLst>
              </p:cNvPr>
              <p:cNvSpPr/>
              <p:nvPr>
                <p:custDataLst>
                  <p:tags r:id="rId4"/>
                </p:custDataLst>
              </p:nvPr>
            </p:nvSpPr>
            <p:spPr>
              <a:xfrm>
                <a:off x="4784728" y="5022380"/>
                <a:ext cx="5868001" cy="1395254"/>
              </a:xfrm>
              <a:prstGeom prst="rect">
                <a:avLst/>
              </a:prstGeom>
              <a:solidFill>
                <a:srgbClr val="0B48A2">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a:p>
                <a:pPr marL="0" marR="0" lvl="0" indent="0" algn="ctr" defTabSz="825500" eaLnBrk="1" fontAlgn="auto" latinLnBrk="0" hangingPunct="0">
                  <a:lnSpc>
                    <a:spcPct val="100000"/>
                  </a:lnSpc>
                  <a:spcBef>
                    <a:spcPts val="0"/>
                  </a:spcBef>
                  <a:spcAft>
                    <a:spcPts val="0"/>
                  </a:spcAft>
                  <a:buClrTx/>
                  <a:buSzTx/>
                  <a:buFontTx/>
                  <a:buNone/>
                  <a:tabLst/>
                  <a:defRPr/>
                </a:pPr>
                <a:endParaRPr lang="fr-FR" sz="2800" kern="0" dirty="0">
                  <a:solidFill>
                    <a:srgbClr val="FFFFFF"/>
                  </a:solidFill>
                  <a:latin typeface="Helvetica Neue Medium"/>
                  <a:ea typeface="Helvetica Neue Medium"/>
                  <a:cs typeface="Helvetica Neue Medium"/>
                  <a:sym typeface="Helvetica Neue Medium"/>
                </a:endParaRPr>
              </a:p>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28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grpSp>
        <p:cxnSp>
          <p:nvCxnSpPr>
            <p:cNvPr id="75" name="Straight Connector 74">
              <a:extLst>
                <a:ext uri="{FF2B5EF4-FFF2-40B4-BE49-F238E27FC236}">
                  <a16:creationId xmlns="" xmlns:a16="http://schemas.microsoft.com/office/drawing/2014/main" id="{8C943E48-421B-45FD-9F48-FC2AFFB2D07E}"/>
                </a:ext>
              </a:extLst>
            </p:cNvPr>
            <p:cNvCxnSpPr/>
            <p:nvPr>
              <p:custDataLst>
                <p:tags r:id="rId3"/>
              </p:custDataLst>
            </p:nvPr>
          </p:nvCxnSpPr>
          <p:spPr>
            <a:xfrm>
              <a:off x="4784728" y="5015811"/>
              <a:ext cx="5868000" cy="0"/>
            </a:xfrm>
            <a:prstGeom prst="line">
              <a:avLst/>
            </a:prstGeom>
            <a:noFill/>
            <a:ln w="25400" cap="flat">
              <a:solidFill>
                <a:srgbClr val="0B48A2"/>
              </a:solidFill>
              <a:prstDash val="solid"/>
              <a:miter lim="400000"/>
            </a:ln>
            <a:effectLst/>
            <a:sp3d/>
          </p:spPr>
        </p:cxnSp>
      </p:grpSp>
    </p:spTree>
    <p:extLst>
      <p:ext uri="{BB962C8B-B14F-4D97-AF65-F5344CB8AC3E}">
        <p14:creationId xmlns:p14="http://schemas.microsoft.com/office/powerpoint/2010/main" val="1188405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44</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Droit d’accès des professionnels de santé</a:t>
            </a:r>
          </a:p>
        </p:txBody>
      </p:sp>
      <p:sp>
        <p:nvSpPr>
          <p:cNvPr id="17" name="ZoneTexte 16">
            <a:extLst>
              <a:ext uri="{FF2B5EF4-FFF2-40B4-BE49-F238E27FC236}">
                <a16:creationId xmlns="" xmlns:a16="http://schemas.microsoft.com/office/drawing/2014/main" id="{89C56A2A-4D90-40D7-A009-07F57C896CAC}"/>
              </a:ext>
            </a:extLst>
          </p:cNvPr>
          <p:cNvSpPr txBox="1">
            <a:spLocks noChangeArrowheads="1"/>
          </p:cNvSpPr>
          <p:nvPr>
            <p:custDataLst>
              <p:tags r:id="rId3"/>
            </p:custDataLst>
          </p:nvPr>
        </p:nvSpPr>
        <p:spPr bwMode="auto">
          <a:xfrm>
            <a:off x="754471" y="1808436"/>
            <a:ext cx="4846217"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nchor="ctr">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a:spcBef>
                <a:spcPct val="0"/>
              </a:spcBef>
              <a:buClrTx/>
              <a:buFont typeface="Wingdings" pitchFamily="2" charset="2"/>
              <a:buNone/>
            </a:pPr>
            <a:r>
              <a:rPr lang="fr-FR" altLang="fr-FR" sz="1800" dirty="0">
                <a:solidFill>
                  <a:srgbClr val="0B48A2"/>
                </a:solidFill>
                <a:latin typeface="Helvetica Neue"/>
                <a:ea typeface="MS PGothic" pitchFamily="34" charset="-128"/>
              </a:rPr>
              <a:t>  Un professionnel de santé autorisé peut :</a:t>
            </a:r>
          </a:p>
        </p:txBody>
      </p:sp>
      <p:sp>
        <p:nvSpPr>
          <p:cNvPr id="18" name="ZoneTexte 12">
            <a:extLst>
              <a:ext uri="{FF2B5EF4-FFF2-40B4-BE49-F238E27FC236}">
                <a16:creationId xmlns="" xmlns:a16="http://schemas.microsoft.com/office/drawing/2014/main" id="{A2C41904-6456-4728-9BAD-97EA1DAFB46E}"/>
              </a:ext>
            </a:extLst>
          </p:cNvPr>
          <p:cNvSpPr txBox="1"/>
          <p:nvPr>
            <p:custDataLst>
              <p:tags r:id="rId4"/>
            </p:custDataLst>
          </p:nvPr>
        </p:nvSpPr>
        <p:spPr>
          <a:xfrm>
            <a:off x="958788" y="2366009"/>
            <a:ext cx="4680000" cy="3231644"/>
          </a:xfrm>
          <a:prstGeom prst="rect">
            <a:avLst/>
          </a:prstGeom>
          <a:solidFill>
            <a:srgbClr val="0B48A2">
              <a:alpha val="5000"/>
            </a:srgbClr>
          </a:solidFill>
          <a:ln w="25400" cap="flat" cmpd="sng" algn="ctr">
            <a:noFill/>
            <a:prstDash val="solid"/>
          </a:ln>
          <a:effectLst/>
        </p:spPr>
        <p:txBody>
          <a:bodyPr wrap="square" lIns="91428" tIns="45715" rIns="91428" bIns="45715">
            <a:spAutoFit/>
          </a:bodyPr>
          <a:lstStyle/>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Consulter les documents contenus dans Mon espace santé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(selon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hlinkClick r:id="rId12">
                  <a:extLst>
                    <a:ext uri="{A12FA001-AC4F-418D-AE19-62706E023703}">
                      <ahyp:hlinkClr xmlns="" xmlns:ahyp="http://schemas.microsoft.com/office/drawing/2018/hyperlinkcolor" val="tx"/>
                    </a:ext>
                  </a:extLst>
                </a:hlinkClick>
              </a:rPr>
              <a:t>matrice d’habilitation</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Déposer les documents et informations utiles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à sa prise en charge coordonnée</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Supprimer un document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dont il est l'auteur</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Masquer un document  à la demande du patient,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dont il est l'auteur</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Masquer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un document au patient dans l’attente d’une consultation  d’annonce</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srgbClr val="5E5E5E"/>
                </a:solidFill>
                <a:effectLst/>
                <a:uLnTx/>
                <a:uFillTx/>
                <a:latin typeface="Helvetica Neue"/>
                <a:cs typeface="Arial" pitchFamily="34" charset="0"/>
              </a:rPr>
              <a:t>Consulte</a:t>
            </a:r>
            <a:r>
              <a:rPr kumimoji="0" lang="fr-FR" sz="1200" b="0" i="0" u="none" strike="noStrike" kern="0" cap="none" spc="0" normalizeH="0" baseline="0" noProof="0" dirty="0">
                <a:ln>
                  <a:noFill/>
                </a:ln>
                <a:solidFill>
                  <a:srgbClr val="5E5E5E"/>
                </a:solidFill>
                <a:effectLst/>
                <a:uLnTx/>
                <a:uFillTx/>
                <a:latin typeface="Helvetica Neue"/>
                <a:cs typeface="Arial" pitchFamily="34" charset="0"/>
              </a:rPr>
              <a:t>r l’historique de soins et la rubrique Entourage &amp; Volontés</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200" b="1" i="0" u="none" strike="noStrike" kern="0" cap="none" spc="0" normalizeH="0" baseline="0" noProof="0" dirty="0">
                <a:ln>
                  <a:noFill/>
                </a:ln>
                <a:solidFill>
                  <a:srgbClr val="5E5E5E"/>
                </a:solidFill>
                <a:effectLst/>
                <a:uLnTx/>
                <a:uFillTx/>
                <a:latin typeface="Helvetica Neue"/>
                <a:cs typeface="Arial" pitchFamily="34" charset="0"/>
              </a:rPr>
              <a:t>Consulter et ajouter </a:t>
            </a:r>
            <a:r>
              <a:rPr kumimoji="0" lang="fr-FR" sz="1200" b="0" i="0" u="none" strike="noStrike" kern="0" cap="none" spc="0" normalizeH="0" baseline="0" noProof="0" dirty="0">
                <a:ln>
                  <a:noFill/>
                </a:ln>
                <a:solidFill>
                  <a:srgbClr val="5E5E5E"/>
                </a:solidFill>
                <a:effectLst/>
                <a:uLnTx/>
                <a:uFillTx/>
                <a:latin typeface="Helvetica Neue"/>
                <a:cs typeface="Arial" pitchFamily="34" charset="0"/>
              </a:rPr>
              <a:t>une vaccination</a:t>
            </a:r>
            <a:endParaRPr kumimoji="0" lang="fr-FR" sz="1200" b="0" i="0" u="none" strike="noStrike" kern="0" cap="none" spc="0" normalizeH="0" baseline="0" noProof="0" dirty="0">
              <a:ln>
                <a:noFill/>
              </a:ln>
              <a:solidFill>
                <a:srgbClr val="5E5E5E"/>
              </a:solidFill>
              <a:effectLst/>
              <a:uLnTx/>
              <a:uFillTx/>
              <a:latin typeface="Helvetica Neue"/>
            </a:endParaRPr>
          </a:p>
        </p:txBody>
      </p:sp>
      <p:sp>
        <p:nvSpPr>
          <p:cNvPr id="19" name="ZoneTexte 24">
            <a:extLst>
              <a:ext uri="{FF2B5EF4-FFF2-40B4-BE49-F238E27FC236}">
                <a16:creationId xmlns="" xmlns:a16="http://schemas.microsoft.com/office/drawing/2014/main" id="{2460C640-513C-4731-BCE9-224DBCF2BD41}"/>
              </a:ext>
            </a:extLst>
          </p:cNvPr>
          <p:cNvSpPr txBox="1">
            <a:spLocks noChangeArrowheads="1"/>
          </p:cNvSpPr>
          <p:nvPr>
            <p:custDataLst>
              <p:tags r:id="rId5"/>
            </p:custDataLst>
          </p:nvPr>
        </p:nvSpPr>
        <p:spPr bwMode="auto">
          <a:xfrm>
            <a:off x="6066480" y="1669937"/>
            <a:ext cx="5427002"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nchor="ctr">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algn="ctr">
              <a:spcBef>
                <a:spcPct val="0"/>
              </a:spcBef>
              <a:buClrTx/>
              <a:buFont typeface="Wingdings" pitchFamily="2" charset="2"/>
              <a:buNone/>
            </a:pPr>
            <a:r>
              <a:rPr lang="fr-FR" altLang="fr-FR" sz="1800" dirty="0">
                <a:solidFill>
                  <a:srgbClr val="DF2680"/>
                </a:solidFill>
                <a:latin typeface="Helvetica Neue"/>
                <a:ea typeface="MS PGothic" pitchFamily="34" charset="-128"/>
              </a:rPr>
              <a:t>  Des droits élargis pour les médecins administrateurs :</a:t>
            </a:r>
          </a:p>
        </p:txBody>
      </p:sp>
      <p:sp>
        <p:nvSpPr>
          <p:cNvPr id="20" name="ZoneTexte 9">
            <a:extLst>
              <a:ext uri="{FF2B5EF4-FFF2-40B4-BE49-F238E27FC236}">
                <a16:creationId xmlns="" xmlns:a16="http://schemas.microsoft.com/office/drawing/2014/main" id="{6FAE7035-0AF0-4990-843E-B1D7B26BC8A1}"/>
              </a:ext>
            </a:extLst>
          </p:cNvPr>
          <p:cNvSpPr txBox="1"/>
          <p:nvPr>
            <p:custDataLst>
              <p:tags r:id="rId6"/>
            </p:custDataLst>
          </p:nvPr>
        </p:nvSpPr>
        <p:spPr>
          <a:xfrm>
            <a:off x="6341535" y="2366009"/>
            <a:ext cx="4680000" cy="2369869"/>
          </a:xfrm>
          <a:prstGeom prst="rect">
            <a:avLst/>
          </a:prstGeom>
          <a:solidFill>
            <a:srgbClr val="DF2680">
              <a:alpha val="5000"/>
            </a:srgbClr>
          </a:solidFill>
          <a:ln w="25400" cap="flat" cmpd="sng" algn="ctr">
            <a:noFill/>
            <a:prstDash val="solid"/>
          </a:ln>
          <a:effectLst/>
        </p:spPr>
        <p:txBody>
          <a:bodyPr wrap="square" lIns="91428" tIns="45715" rIns="91428" bIns="45715">
            <a:spAutoFit/>
          </a:bodyPr>
          <a:lstStyle/>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Les droits cités précédemment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plus :</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Masquer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un ou plusieurs documents à la demande du patient, même s’il n’en est pas l’auteur</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Bloquer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l’accès à Mon espace santé à un professionnel de santé</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Consulter l’historique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de tous les accès au profil Mon espace santé du patient </a:t>
            </a:r>
          </a:p>
          <a:p>
            <a:pPr marL="361905" marR="0" lvl="0" indent="-361905"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altLang="fr-FR" sz="1200" b="1" i="0" u="none" strike="noStrike" kern="0" cap="none" spc="0" normalizeH="0" baseline="0" noProof="0" dirty="0">
                <a:ln>
                  <a:noFill/>
                </a:ln>
                <a:solidFill>
                  <a:srgbClr val="5E5E5E"/>
                </a:solidFill>
                <a:effectLst/>
                <a:uLnTx/>
                <a:uFillTx/>
                <a:latin typeface="Helvetica Neue"/>
                <a:cs typeface="Arial" pitchFamily="34" charset="0"/>
              </a:rPr>
              <a:t>Accéder aux documents que le patient a choisi de masquer </a:t>
            </a:r>
            <a:r>
              <a:rPr kumimoji="0" lang="fr-FR" altLang="fr-FR" sz="1200" b="0" i="0" u="none" strike="noStrike" kern="0" cap="none" spc="0" normalizeH="0" baseline="0" noProof="0" dirty="0">
                <a:ln>
                  <a:noFill/>
                </a:ln>
                <a:solidFill>
                  <a:srgbClr val="5E5E5E"/>
                </a:solidFill>
                <a:effectLst/>
                <a:uLnTx/>
                <a:uFillTx/>
                <a:latin typeface="Helvetica Neue"/>
                <a:cs typeface="Arial" pitchFamily="34" charset="0"/>
              </a:rPr>
              <a:t>aux autres professionnels de santé</a:t>
            </a:r>
          </a:p>
        </p:txBody>
      </p:sp>
      <p:sp>
        <p:nvSpPr>
          <p:cNvPr id="21" name="ZoneTexte 16">
            <a:extLst>
              <a:ext uri="{FF2B5EF4-FFF2-40B4-BE49-F238E27FC236}">
                <a16:creationId xmlns="" xmlns:a16="http://schemas.microsoft.com/office/drawing/2014/main" id="{FA7F2C1D-F8BA-4B3D-A0E8-DF9BD6E0A264}"/>
              </a:ext>
            </a:extLst>
          </p:cNvPr>
          <p:cNvSpPr txBox="1"/>
          <p:nvPr>
            <p:custDataLst>
              <p:tags r:id="rId7"/>
            </p:custDataLst>
          </p:nvPr>
        </p:nvSpPr>
        <p:spPr>
          <a:xfrm>
            <a:off x="958788" y="5852851"/>
            <a:ext cx="8001621" cy="369332"/>
          </a:xfrm>
          <a:prstGeom prst="rect">
            <a:avLst/>
          </a:prstGeom>
          <a:solidFill>
            <a:schemeClr val="tx1"/>
          </a:solidFill>
        </p:spPr>
        <p:txBody>
          <a:bodyPr wrap="square" rtlCol="0">
            <a:spAutoFit/>
          </a:bodyPr>
          <a:lstStyle/>
          <a:p>
            <a:r>
              <a:rPr lang="fr-FR" dirty="0">
                <a:solidFill>
                  <a:schemeClr val="bg1"/>
                </a:solidFill>
              </a:rPr>
              <a:t>Chaque action d’un PS et d’un tiers donne lieu à une notification par e-mail</a:t>
            </a:r>
          </a:p>
        </p:txBody>
      </p:sp>
      <p:pic>
        <p:nvPicPr>
          <p:cNvPr id="22" name="Picture 2" descr="C:\Users\ROSAYE-09813\Downloads\info.png">
            <a:extLst>
              <a:ext uri="{FF2B5EF4-FFF2-40B4-BE49-F238E27FC236}">
                <a16:creationId xmlns="" xmlns:a16="http://schemas.microsoft.com/office/drawing/2014/main" id="{CA6B7935-4F36-49EA-B754-D1C6A741B700}"/>
              </a:ext>
            </a:extLst>
          </p:cNvPr>
          <p:cNvPicPr>
            <a:picLocks noChangeAspect="1" noChangeArrowheads="1"/>
          </p:cNvPicPr>
          <p:nvPr>
            <p:custDataLst>
              <p:tags r:id="rId8"/>
            </p:custDataLst>
          </p:nvPr>
        </p:nvPicPr>
        <p:blipFill>
          <a:blip r:embed="rId13">
            <a:duotone>
              <a:srgbClr val="D5D5D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43755" y="5159391"/>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17">
            <a:extLst>
              <a:ext uri="{FF2B5EF4-FFF2-40B4-BE49-F238E27FC236}">
                <a16:creationId xmlns="" xmlns:a16="http://schemas.microsoft.com/office/drawing/2014/main" id="{35F728E2-098E-49DB-A87D-BE90A97AC471}"/>
              </a:ext>
            </a:extLst>
          </p:cNvPr>
          <p:cNvSpPr txBox="1"/>
          <p:nvPr>
            <p:custDataLst>
              <p:tags r:id="rId9"/>
            </p:custDataLst>
          </p:nvPr>
        </p:nvSpPr>
        <p:spPr>
          <a:xfrm>
            <a:off x="6675754" y="5066969"/>
            <a:ext cx="4679999" cy="523220"/>
          </a:xfrm>
          <a:prstGeom prst="rect">
            <a:avLst/>
          </a:prstGeom>
          <a:noFill/>
        </p:spPr>
        <p:txBody>
          <a:bodyPr wrap="square" rtlCol="0">
            <a:spAutoFit/>
          </a:bodyPr>
          <a:lstStyle/>
          <a:p>
            <a:r>
              <a:rPr lang="fr-FR" sz="1400" dirty="0">
                <a:solidFill>
                  <a:srgbClr val="5E5E5E"/>
                </a:solidFill>
                <a:latin typeface="Helvetica Neue"/>
              </a:rPr>
              <a:t>L’ensemble des actions réalisées par un tiers sont visibles dans l’historique d’activité de Mon espace santé</a:t>
            </a:r>
          </a:p>
        </p:txBody>
      </p:sp>
    </p:spTree>
    <p:extLst>
      <p:ext uri="{BB962C8B-B14F-4D97-AF65-F5344CB8AC3E}">
        <p14:creationId xmlns:p14="http://schemas.microsoft.com/office/powerpoint/2010/main" val="192431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45</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Accès à Mon espace santé en situation d’urgence</a:t>
            </a:r>
          </a:p>
        </p:txBody>
      </p:sp>
      <p:grpSp>
        <p:nvGrpSpPr>
          <p:cNvPr id="31" name="samu">
            <a:extLst>
              <a:ext uri="{FF2B5EF4-FFF2-40B4-BE49-F238E27FC236}">
                <a16:creationId xmlns="" xmlns:a16="http://schemas.microsoft.com/office/drawing/2014/main" id="{29051381-6DB8-4595-A871-A10CE56DE6A5}"/>
              </a:ext>
            </a:extLst>
          </p:cNvPr>
          <p:cNvGrpSpPr/>
          <p:nvPr>
            <p:custDataLst>
              <p:tags r:id="rId3"/>
            </p:custDataLst>
          </p:nvPr>
        </p:nvGrpSpPr>
        <p:grpSpPr>
          <a:xfrm>
            <a:off x="1150773" y="2847781"/>
            <a:ext cx="9314026" cy="946597"/>
            <a:chOff x="539552" y="2069698"/>
            <a:chExt cx="7210859" cy="946597"/>
          </a:xfrm>
        </p:grpSpPr>
        <p:sp>
          <p:nvSpPr>
            <p:cNvPr id="32" name="Espace réservé du contenu 2">
              <a:extLst>
                <a:ext uri="{FF2B5EF4-FFF2-40B4-BE49-F238E27FC236}">
                  <a16:creationId xmlns="" xmlns:a16="http://schemas.microsoft.com/office/drawing/2014/main" id="{41DC33F2-04E2-4790-96C2-0960E942D72C}"/>
                </a:ext>
              </a:extLst>
            </p:cNvPr>
            <p:cNvSpPr txBox="1">
              <a:spLocks/>
            </p:cNvSpPr>
            <p:nvPr/>
          </p:nvSpPr>
          <p:spPr bwMode="auto">
            <a:xfrm>
              <a:off x="936418" y="2160371"/>
              <a:ext cx="6813993"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just" defTabSz="913382" eaLnBrk="1" fontAlgn="auto" hangingPunct="1">
                <a:lnSpc>
                  <a:spcPct val="80000"/>
                </a:lnSpc>
                <a:spcBef>
                  <a:spcPts val="300"/>
                </a:spcBef>
                <a:spcAft>
                  <a:spcPts val="300"/>
                </a:spcAft>
                <a:buClr>
                  <a:srgbClr val="17588B"/>
                </a:buClr>
                <a:buSzPct val="100000"/>
                <a:buFont typeface="Wingdings" panose="05000000000000000000" pitchFamily="2" charset="2"/>
                <a:buNone/>
                <a:defRPr/>
              </a:pPr>
              <a:r>
                <a:rPr lang="fr-FR" sz="1600" b="1" dirty="0">
                  <a:solidFill>
                    <a:srgbClr val="0B48A2"/>
                  </a:solidFill>
                  <a:latin typeface="Helvetica Neue"/>
                </a:rPr>
                <a:t>Un accès SAMU-Centre 15</a:t>
              </a:r>
            </a:p>
            <a:p>
              <a:pPr marL="0" lvl="1" indent="0" algn="just" defTabSz="913382" eaLnBrk="1" fontAlgn="auto" hangingPunct="1">
                <a:spcBef>
                  <a:spcPts val="300"/>
                </a:spcBef>
                <a:spcAft>
                  <a:spcPts val="300"/>
                </a:spcAft>
                <a:buClr>
                  <a:srgbClr val="17588B"/>
                </a:buClr>
                <a:buSzPct val="100000"/>
                <a:buFont typeface="Wingdings" panose="05000000000000000000" pitchFamily="2" charset="2"/>
                <a:buNone/>
                <a:defRPr/>
              </a:pPr>
              <a:r>
                <a:rPr lang="fr-FR" sz="1600" dirty="0">
                  <a:solidFill>
                    <a:srgbClr val="5E5E5E"/>
                  </a:solidFill>
                  <a:latin typeface="Helvetica Neue"/>
                </a:rPr>
                <a:t>Le médecin régulateur peut accéder aux documents d'un patient pour lequel il reçoit un appel. Le médecin régulateur n’a pas à justifier le motif de son accès.</a:t>
              </a:r>
            </a:p>
          </p:txBody>
        </p:sp>
        <p:sp>
          <p:nvSpPr>
            <p:cNvPr id="33" name="Espace réservé du contenu 2">
              <a:extLst>
                <a:ext uri="{FF2B5EF4-FFF2-40B4-BE49-F238E27FC236}">
                  <a16:creationId xmlns="" xmlns:a16="http://schemas.microsoft.com/office/drawing/2014/main" id="{507C2D36-03A6-4273-9AE1-F117487FD297}"/>
                </a:ext>
              </a:extLst>
            </p:cNvPr>
            <p:cNvSpPr txBox="1">
              <a:spLocks/>
            </p:cNvSpPr>
            <p:nvPr/>
          </p:nvSpPr>
          <p:spPr bwMode="auto">
            <a:xfrm>
              <a:off x="539552" y="2069698"/>
              <a:ext cx="432048"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ctr" defTabSz="913382" eaLnBrk="1" fontAlgn="auto" hangingPunct="1">
                <a:lnSpc>
                  <a:spcPct val="80000"/>
                </a:lnSpc>
                <a:spcBef>
                  <a:spcPts val="300"/>
                </a:spcBef>
                <a:spcAft>
                  <a:spcPts val="300"/>
                </a:spcAft>
                <a:buClr>
                  <a:srgbClr val="17588B"/>
                </a:buClr>
                <a:buSzPct val="100000"/>
                <a:buFont typeface="Wingdings" panose="05000000000000000000" pitchFamily="2" charset="2"/>
                <a:buNone/>
                <a:defRPr/>
              </a:pPr>
              <a:r>
                <a:rPr lang="fr-FR" sz="4800" b="1" dirty="0">
                  <a:solidFill>
                    <a:srgbClr val="0B48A2"/>
                  </a:solidFill>
                  <a:latin typeface="Helvetica Neue"/>
                </a:rPr>
                <a:t>1</a:t>
              </a:r>
              <a:endParaRPr lang="fr-FR" sz="4800" dirty="0">
                <a:solidFill>
                  <a:srgbClr val="0B48A2"/>
                </a:solidFill>
                <a:latin typeface="Helvetica Neue"/>
              </a:endParaRPr>
            </a:p>
          </p:txBody>
        </p:sp>
      </p:grpSp>
      <p:grpSp>
        <p:nvGrpSpPr>
          <p:cNvPr id="34" name="brisdeglace">
            <a:extLst>
              <a:ext uri="{FF2B5EF4-FFF2-40B4-BE49-F238E27FC236}">
                <a16:creationId xmlns="" xmlns:a16="http://schemas.microsoft.com/office/drawing/2014/main" id="{2470F56B-6F04-4066-BC34-A4E6E026D2E3}"/>
              </a:ext>
            </a:extLst>
          </p:cNvPr>
          <p:cNvGrpSpPr/>
          <p:nvPr>
            <p:custDataLst>
              <p:tags r:id="rId4"/>
            </p:custDataLst>
          </p:nvPr>
        </p:nvGrpSpPr>
        <p:grpSpPr>
          <a:xfrm>
            <a:off x="1150773" y="4202352"/>
            <a:ext cx="9314025" cy="1308337"/>
            <a:chOff x="539552" y="3219324"/>
            <a:chExt cx="7210858" cy="1308337"/>
          </a:xfrm>
        </p:grpSpPr>
        <p:sp>
          <p:nvSpPr>
            <p:cNvPr id="35" name="Espace réservé du contenu 2">
              <a:extLst>
                <a:ext uri="{FF2B5EF4-FFF2-40B4-BE49-F238E27FC236}">
                  <a16:creationId xmlns="" xmlns:a16="http://schemas.microsoft.com/office/drawing/2014/main" id="{979F4211-88F4-4D37-9DAF-61291D1A0003}"/>
                </a:ext>
              </a:extLst>
            </p:cNvPr>
            <p:cNvSpPr txBox="1">
              <a:spLocks/>
            </p:cNvSpPr>
            <p:nvPr/>
          </p:nvSpPr>
          <p:spPr bwMode="auto">
            <a:xfrm>
              <a:off x="936419" y="3312953"/>
              <a:ext cx="6813991" cy="121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just" defTabSz="913382" eaLnBrk="1" fontAlgn="auto" hangingPunct="1">
                <a:spcBef>
                  <a:spcPts val="300"/>
                </a:spcBef>
                <a:spcAft>
                  <a:spcPts val="300"/>
                </a:spcAft>
                <a:buClr>
                  <a:srgbClr val="17588B"/>
                </a:buClr>
                <a:buSzPct val="100000"/>
                <a:buFont typeface="Wingdings" panose="05000000000000000000" pitchFamily="2" charset="2"/>
                <a:buNone/>
                <a:defRPr/>
              </a:pPr>
              <a:r>
                <a:rPr lang="fr-FR" sz="1600" b="1" dirty="0">
                  <a:solidFill>
                    <a:srgbClr val="0B48A2"/>
                  </a:solidFill>
                  <a:latin typeface="Helvetica Neue"/>
                </a:rPr>
                <a:t>Un accès en mode « bris de glace » </a:t>
              </a:r>
              <a:endParaRPr lang="fr-FR" sz="1600" dirty="0">
                <a:solidFill>
                  <a:srgbClr val="0B48A2"/>
                </a:solidFill>
                <a:latin typeface="Helvetica Neue"/>
              </a:endParaRPr>
            </a:p>
            <a:p>
              <a:pPr marL="0" lvl="1" indent="0" algn="just" defTabSz="913382" eaLnBrk="1" fontAlgn="auto" hangingPunct="1">
                <a:spcBef>
                  <a:spcPts val="300"/>
                </a:spcBef>
                <a:spcAft>
                  <a:spcPts val="300"/>
                </a:spcAft>
                <a:buClr>
                  <a:srgbClr val="17588B"/>
                </a:buClr>
                <a:buSzPct val="100000"/>
                <a:buFont typeface="Wingdings" panose="05000000000000000000" pitchFamily="2" charset="2"/>
                <a:buNone/>
                <a:defRPr/>
              </a:pPr>
              <a:r>
                <a:rPr lang="fr-FR" sz="1600" dirty="0">
                  <a:solidFill>
                    <a:srgbClr val="5E5E5E"/>
                  </a:solidFill>
                  <a:latin typeface="Helvetica Neue"/>
                </a:rPr>
                <a:t>Tout professionnel de santé peut consulter les documents d'un patient dont l'état comporte un risque immédiat pour sa santé, sauf si ce patient en a bloqué l'accès. </a:t>
              </a:r>
            </a:p>
            <a:p>
              <a:pPr marL="0" lvl="1" indent="0" algn="just" defTabSz="913382" eaLnBrk="1" fontAlgn="auto" hangingPunct="1">
                <a:spcBef>
                  <a:spcPts val="300"/>
                </a:spcBef>
                <a:spcAft>
                  <a:spcPts val="300"/>
                </a:spcAft>
                <a:buClr>
                  <a:srgbClr val="17588B"/>
                </a:buClr>
                <a:buSzPct val="100000"/>
                <a:buFont typeface="Wingdings" panose="05000000000000000000" pitchFamily="2" charset="2"/>
                <a:buNone/>
                <a:defRPr/>
              </a:pPr>
              <a:r>
                <a:rPr lang="fr-FR" sz="1600" dirty="0">
                  <a:solidFill>
                    <a:srgbClr val="5E5E5E"/>
                  </a:solidFill>
                  <a:latin typeface="Helvetica Neue"/>
                </a:rPr>
                <a:t>Le professionnel de santé renseigne le nom du patient, son prénom, sa date de naissance et la justification de l’accès.</a:t>
              </a:r>
            </a:p>
          </p:txBody>
        </p:sp>
        <p:sp>
          <p:nvSpPr>
            <p:cNvPr id="36" name="Espace réservé du contenu 2">
              <a:extLst>
                <a:ext uri="{FF2B5EF4-FFF2-40B4-BE49-F238E27FC236}">
                  <a16:creationId xmlns="" xmlns:a16="http://schemas.microsoft.com/office/drawing/2014/main" id="{609B1161-DBF1-49E1-B2A0-674E1A7D9A52}"/>
                </a:ext>
              </a:extLst>
            </p:cNvPr>
            <p:cNvSpPr txBox="1">
              <a:spLocks/>
            </p:cNvSpPr>
            <p:nvPr/>
          </p:nvSpPr>
          <p:spPr bwMode="auto">
            <a:xfrm>
              <a:off x="539552" y="3219324"/>
              <a:ext cx="432048"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ctr" defTabSz="913382" eaLnBrk="1" fontAlgn="auto" hangingPunct="1">
                <a:lnSpc>
                  <a:spcPct val="80000"/>
                </a:lnSpc>
                <a:spcBef>
                  <a:spcPts val="300"/>
                </a:spcBef>
                <a:spcAft>
                  <a:spcPts val="300"/>
                </a:spcAft>
                <a:buClr>
                  <a:srgbClr val="17588B"/>
                </a:buClr>
                <a:buSzPct val="100000"/>
                <a:buFont typeface="Wingdings" panose="05000000000000000000" pitchFamily="2" charset="2"/>
                <a:buNone/>
                <a:defRPr/>
              </a:pPr>
              <a:r>
                <a:rPr lang="fr-FR" sz="4800" b="1" dirty="0">
                  <a:solidFill>
                    <a:srgbClr val="0B48A2"/>
                  </a:solidFill>
                  <a:latin typeface="Helvetica Neue"/>
                </a:rPr>
                <a:t>2</a:t>
              </a:r>
              <a:endParaRPr lang="fr-FR" sz="4800" dirty="0">
                <a:solidFill>
                  <a:srgbClr val="0B48A2"/>
                </a:solidFill>
                <a:latin typeface="Helvetica Neue"/>
              </a:endParaRPr>
            </a:p>
          </p:txBody>
        </p:sp>
      </p:grpSp>
      <p:sp>
        <p:nvSpPr>
          <p:cNvPr id="37" name="Rectangle 36">
            <a:extLst>
              <a:ext uri="{FF2B5EF4-FFF2-40B4-BE49-F238E27FC236}">
                <a16:creationId xmlns="" xmlns:a16="http://schemas.microsoft.com/office/drawing/2014/main" id="{DF6820C4-3D57-44CE-A985-71C391023BB3}"/>
              </a:ext>
            </a:extLst>
          </p:cNvPr>
          <p:cNvSpPr/>
          <p:nvPr>
            <p:custDataLst>
              <p:tags r:id="rId5"/>
            </p:custDataLst>
          </p:nvPr>
        </p:nvSpPr>
        <p:spPr>
          <a:xfrm>
            <a:off x="498660" y="1922298"/>
            <a:ext cx="11196000" cy="646228"/>
          </a:xfrm>
          <a:prstGeom prst="rect">
            <a:avLst/>
          </a:prstGeom>
        </p:spPr>
        <p:txBody>
          <a:bodyPr wrap="square" lIns="91337" tIns="45669" rIns="91337" bIns="45669">
            <a:spAutoFit/>
          </a:bodyPr>
          <a:lstStyle/>
          <a:p>
            <a:pPr marL="0" lvl="1" defTabSz="456687">
              <a:spcBef>
                <a:spcPts val="1800"/>
              </a:spcBef>
              <a:buClr>
                <a:srgbClr val="99CC00"/>
              </a:buClr>
              <a:buSzPct val="100000"/>
              <a:defRPr/>
            </a:pPr>
            <a:r>
              <a:rPr lang="fr-FR" b="1" kern="0" dirty="0">
                <a:solidFill>
                  <a:srgbClr val="DF2680"/>
                </a:solidFill>
                <a:latin typeface="Helvetica Neue"/>
              </a:rPr>
              <a:t>Deux modes d'accès sont prévus pour les situations d'urgence, à condition que le patient ne s'y soit pas opposé</a:t>
            </a:r>
            <a:endParaRPr lang="fr-FR" b="1" strike="sngStrike" kern="0" dirty="0">
              <a:solidFill>
                <a:srgbClr val="DF2680"/>
              </a:solidFill>
              <a:latin typeface="Helvetica Neue"/>
            </a:endParaRPr>
          </a:p>
        </p:txBody>
      </p:sp>
    </p:spTree>
    <p:extLst>
      <p:ext uri="{BB962C8B-B14F-4D97-AF65-F5344CB8AC3E}">
        <p14:creationId xmlns:p14="http://schemas.microsoft.com/office/powerpoint/2010/main" val="662399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46</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La sécurité des données</a:t>
            </a:r>
          </a:p>
        </p:txBody>
      </p:sp>
      <p:sp>
        <p:nvSpPr>
          <p:cNvPr id="13" name="Rectangle 12">
            <a:extLst>
              <a:ext uri="{FF2B5EF4-FFF2-40B4-BE49-F238E27FC236}">
                <a16:creationId xmlns="" xmlns:a16="http://schemas.microsoft.com/office/drawing/2014/main" id="{29A4A795-552D-4B52-9C98-75FE7006640F}"/>
              </a:ext>
            </a:extLst>
          </p:cNvPr>
          <p:cNvSpPr/>
          <p:nvPr>
            <p:custDataLst>
              <p:tags r:id="rId3"/>
            </p:custDataLst>
          </p:nvPr>
        </p:nvSpPr>
        <p:spPr>
          <a:xfrm>
            <a:off x="6102991" y="1827113"/>
            <a:ext cx="5220000" cy="648000"/>
          </a:xfrm>
          <a:prstGeom prst="rect">
            <a:avLst/>
          </a:prstGeom>
          <a:solidFill>
            <a:srgbClr val="0B48A2">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 xmlns:a16="http://schemas.microsoft.com/office/drawing/2014/main" id="{16BC4C46-1CEB-4BB6-8BB5-59C4456E272B}"/>
              </a:ext>
            </a:extLst>
          </p:cNvPr>
          <p:cNvSpPr/>
          <p:nvPr>
            <p:custDataLst>
              <p:tags r:id="rId4"/>
            </p:custDataLst>
          </p:nvPr>
        </p:nvSpPr>
        <p:spPr>
          <a:xfrm>
            <a:off x="502275" y="1827113"/>
            <a:ext cx="5220000" cy="648000"/>
          </a:xfrm>
          <a:prstGeom prst="rect">
            <a:avLst/>
          </a:prstGeom>
          <a:solidFill>
            <a:srgbClr val="DF2680">
              <a:alpha val="5000"/>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15" name="Picture 2">
            <a:extLst>
              <a:ext uri="{FF2B5EF4-FFF2-40B4-BE49-F238E27FC236}">
                <a16:creationId xmlns="" xmlns:a16="http://schemas.microsoft.com/office/drawing/2014/main" id="{294137A7-C971-4EC5-90C1-049061628D50}"/>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785120" y="4882214"/>
            <a:ext cx="4171789" cy="13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 xmlns:a16="http://schemas.microsoft.com/office/drawing/2014/main" id="{FE6BC32B-BFF8-47F4-83D4-6FE54D3EE982}"/>
              </a:ext>
            </a:extLst>
          </p:cNvPr>
          <p:cNvSpPr/>
          <p:nvPr>
            <p:custDataLst>
              <p:tags r:id="rId6"/>
            </p:custDataLst>
          </p:nvPr>
        </p:nvSpPr>
        <p:spPr>
          <a:xfrm>
            <a:off x="502275" y="2555279"/>
            <a:ext cx="5220000" cy="2246769"/>
          </a:xfrm>
          <a:prstGeom prst="rect">
            <a:avLst/>
          </a:prstGeom>
        </p:spPr>
        <p:txBody>
          <a:bodyPr wrap="square">
            <a:spAutoFit/>
          </a:bodyPr>
          <a:lstStyle/>
          <a:p>
            <a:r>
              <a:rPr lang="fr-FR" sz="1400" dirty="0">
                <a:solidFill>
                  <a:srgbClr val="5E5E5E"/>
                </a:solidFill>
                <a:latin typeface="Helvetica Neue"/>
              </a:rPr>
              <a:t>Les données de Mon espace santé sont </a:t>
            </a:r>
            <a:r>
              <a:rPr lang="fr-FR" sz="1400" b="1" dirty="0">
                <a:solidFill>
                  <a:srgbClr val="DF2680"/>
                </a:solidFill>
                <a:latin typeface="Helvetica Neue"/>
              </a:rPr>
              <a:t>hébergées en France</a:t>
            </a:r>
            <a:r>
              <a:rPr lang="fr-FR" sz="1400" dirty="0">
                <a:solidFill>
                  <a:srgbClr val="DF2680"/>
                </a:solidFill>
                <a:latin typeface="Helvetica Neue"/>
              </a:rPr>
              <a:t>.</a:t>
            </a:r>
          </a:p>
          <a:p>
            <a:r>
              <a:rPr lang="fr-FR" sz="1400" dirty="0">
                <a:solidFill>
                  <a:srgbClr val="5E5E5E"/>
                </a:solidFill>
                <a:latin typeface="Helvetica Neue"/>
              </a:rPr>
              <a:t>Le système de sécurisation des données de santé conservées dans Mon espace santé s’appuie sur un ensemble de garanties techniques :</a:t>
            </a:r>
          </a:p>
          <a:p>
            <a:pPr marL="285750" indent="-285750">
              <a:buFont typeface="Arial" panose="020B0604020202020204" pitchFamily="34" charset="0"/>
              <a:buChar char="•"/>
            </a:pPr>
            <a:r>
              <a:rPr lang="fr-FR" sz="1400" dirty="0">
                <a:solidFill>
                  <a:srgbClr val="5E5E5E"/>
                </a:solidFill>
                <a:latin typeface="Helvetica Neue"/>
              </a:rPr>
              <a:t>la conception et l’hébergement en environnement certifié </a:t>
            </a:r>
            <a:r>
              <a:rPr lang="fr-FR" sz="1400" b="1" dirty="0">
                <a:solidFill>
                  <a:srgbClr val="DF2680"/>
                </a:solidFill>
                <a:latin typeface="Helvetica Neue"/>
              </a:rPr>
              <a:t>Hébergeurs de Données de Santé</a:t>
            </a:r>
            <a:r>
              <a:rPr lang="fr-FR" sz="1400" dirty="0">
                <a:solidFill>
                  <a:srgbClr val="DF2680"/>
                </a:solidFill>
                <a:latin typeface="Helvetica Neue"/>
              </a:rPr>
              <a:t> </a:t>
            </a:r>
            <a:r>
              <a:rPr lang="fr-FR" sz="1400" dirty="0">
                <a:solidFill>
                  <a:srgbClr val="5E5E5E"/>
                </a:solidFill>
                <a:latin typeface="Helvetica Neue"/>
              </a:rPr>
              <a:t>(HDS) ;</a:t>
            </a:r>
          </a:p>
          <a:p>
            <a:pPr marL="285750" indent="-285750">
              <a:buFont typeface="Arial" panose="020B0604020202020204" pitchFamily="34" charset="0"/>
              <a:buChar char="•"/>
            </a:pPr>
            <a:r>
              <a:rPr lang="fr-FR" sz="1400" dirty="0">
                <a:solidFill>
                  <a:srgbClr val="5E5E5E"/>
                </a:solidFill>
                <a:latin typeface="Helvetica Neue"/>
              </a:rPr>
              <a:t>l’accompagnement par </a:t>
            </a:r>
            <a:r>
              <a:rPr lang="fr-FR" sz="1400" b="1" dirty="0">
                <a:solidFill>
                  <a:srgbClr val="DF2680"/>
                </a:solidFill>
                <a:latin typeface="Helvetica Neue"/>
              </a:rPr>
              <a:t>l’Agence Nationale de la Sécurité des Systèmes d’Information</a:t>
            </a:r>
            <a:r>
              <a:rPr lang="fr-FR" sz="1400" dirty="0">
                <a:solidFill>
                  <a:srgbClr val="DF2680"/>
                </a:solidFill>
                <a:latin typeface="Helvetica Neue"/>
              </a:rPr>
              <a:t> </a:t>
            </a:r>
            <a:r>
              <a:rPr lang="fr-FR" sz="1400" dirty="0">
                <a:solidFill>
                  <a:srgbClr val="5E5E5E"/>
                </a:solidFill>
                <a:latin typeface="Helvetica Neue"/>
              </a:rPr>
              <a:t>(ANSSI) ;</a:t>
            </a:r>
          </a:p>
          <a:p>
            <a:pPr marL="285750" indent="-285750">
              <a:buFont typeface="Arial" panose="020B0604020202020204" pitchFamily="34" charset="0"/>
              <a:buChar char="•"/>
            </a:pPr>
            <a:r>
              <a:rPr lang="fr-FR" sz="1400" dirty="0">
                <a:solidFill>
                  <a:srgbClr val="5E5E5E"/>
                </a:solidFill>
                <a:latin typeface="Helvetica Neue"/>
              </a:rPr>
              <a:t>l’homologation du produit Mon espace santé au </a:t>
            </a:r>
            <a:r>
              <a:rPr lang="fr-FR" sz="1400" b="1" dirty="0">
                <a:solidFill>
                  <a:srgbClr val="DF2680"/>
                </a:solidFill>
                <a:latin typeface="Helvetica Neue"/>
              </a:rPr>
              <a:t>Référentiel Général de Sécurité</a:t>
            </a:r>
            <a:r>
              <a:rPr lang="fr-FR" sz="1400" dirty="0">
                <a:solidFill>
                  <a:srgbClr val="DF2680"/>
                </a:solidFill>
                <a:latin typeface="Helvetica Neue"/>
              </a:rPr>
              <a:t> </a:t>
            </a:r>
            <a:r>
              <a:rPr lang="fr-FR" sz="1400" dirty="0">
                <a:solidFill>
                  <a:srgbClr val="5E5E5E"/>
                </a:solidFill>
                <a:latin typeface="Helvetica Neue"/>
              </a:rPr>
              <a:t>(RGS).</a:t>
            </a:r>
          </a:p>
        </p:txBody>
      </p:sp>
      <p:sp>
        <p:nvSpPr>
          <p:cNvPr id="17" name="ZoneTexte 4">
            <a:extLst>
              <a:ext uri="{FF2B5EF4-FFF2-40B4-BE49-F238E27FC236}">
                <a16:creationId xmlns="" xmlns:a16="http://schemas.microsoft.com/office/drawing/2014/main" id="{E7866D50-15F7-4B65-90D4-7A32C0F6187D}"/>
              </a:ext>
            </a:extLst>
          </p:cNvPr>
          <p:cNvSpPr txBox="1"/>
          <p:nvPr>
            <p:custDataLst>
              <p:tags r:id="rId7"/>
            </p:custDataLst>
          </p:nvPr>
        </p:nvSpPr>
        <p:spPr>
          <a:xfrm>
            <a:off x="1312075" y="1966447"/>
            <a:ext cx="3600400" cy="369332"/>
          </a:xfrm>
          <a:prstGeom prst="rect">
            <a:avLst/>
          </a:prstGeom>
          <a:noFill/>
        </p:spPr>
        <p:txBody>
          <a:bodyPr wrap="square" rtlCol="0">
            <a:spAutoFit/>
          </a:bodyPr>
          <a:lstStyle/>
          <a:p>
            <a:pPr algn="ctr"/>
            <a:r>
              <a:rPr lang="fr-FR" b="1" dirty="0">
                <a:solidFill>
                  <a:srgbClr val="DF2680"/>
                </a:solidFill>
                <a:latin typeface="Helvetica Neue"/>
              </a:rPr>
              <a:t>Sécurité du produit</a:t>
            </a:r>
          </a:p>
        </p:txBody>
      </p:sp>
      <p:sp>
        <p:nvSpPr>
          <p:cNvPr id="18" name="ZoneTexte 7">
            <a:extLst>
              <a:ext uri="{FF2B5EF4-FFF2-40B4-BE49-F238E27FC236}">
                <a16:creationId xmlns="" xmlns:a16="http://schemas.microsoft.com/office/drawing/2014/main" id="{57BC9592-FB0F-4C8D-B854-F345FF750A1B}"/>
              </a:ext>
            </a:extLst>
          </p:cNvPr>
          <p:cNvSpPr txBox="1"/>
          <p:nvPr>
            <p:custDataLst>
              <p:tags r:id="rId8"/>
            </p:custDataLst>
          </p:nvPr>
        </p:nvSpPr>
        <p:spPr>
          <a:xfrm>
            <a:off x="6912791" y="1966447"/>
            <a:ext cx="3600400" cy="369332"/>
          </a:xfrm>
          <a:prstGeom prst="rect">
            <a:avLst/>
          </a:prstGeom>
          <a:noFill/>
        </p:spPr>
        <p:txBody>
          <a:bodyPr wrap="square" rtlCol="0">
            <a:spAutoFit/>
          </a:bodyPr>
          <a:lstStyle/>
          <a:p>
            <a:pPr algn="ctr"/>
            <a:r>
              <a:rPr lang="fr-FR" b="1" dirty="0">
                <a:solidFill>
                  <a:srgbClr val="0B48A2"/>
                </a:solidFill>
                <a:latin typeface="Helvetica Neue"/>
              </a:rPr>
              <a:t>Sécurité de l’accès usager</a:t>
            </a:r>
          </a:p>
        </p:txBody>
      </p:sp>
      <p:sp>
        <p:nvSpPr>
          <p:cNvPr id="19" name="Rectangle 18">
            <a:extLst>
              <a:ext uri="{FF2B5EF4-FFF2-40B4-BE49-F238E27FC236}">
                <a16:creationId xmlns="" xmlns:a16="http://schemas.microsoft.com/office/drawing/2014/main" id="{2C66B8B7-3BC1-458E-9B2A-52A700923C46}"/>
              </a:ext>
            </a:extLst>
          </p:cNvPr>
          <p:cNvSpPr/>
          <p:nvPr>
            <p:custDataLst>
              <p:tags r:id="rId9"/>
            </p:custDataLst>
          </p:nvPr>
        </p:nvSpPr>
        <p:spPr>
          <a:xfrm>
            <a:off x="6102991" y="2691289"/>
            <a:ext cx="5129116" cy="1169551"/>
          </a:xfrm>
          <a:prstGeom prst="rect">
            <a:avLst/>
          </a:prstGeom>
        </p:spPr>
        <p:txBody>
          <a:bodyPr wrap="square">
            <a:spAutoFit/>
          </a:bodyPr>
          <a:lstStyle/>
          <a:p>
            <a:pPr marL="285750" indent="-285750">
              <a:buFont typeface="Arial" panose="020B0604020202020204" pitchFamily="34" charset="0"/>
              <a:buChar char="•"/>
            </a:pPr>
            <a:r>
              <a:rPr lang="fr-FR" sz="1400" dirty="0">
                <a:solidFill>
                  <a:srgbClr val="5E5E5E"/>
                </a:solidFill>
                <a:latin typeface="Helvetica Neue"/>
              </a:rPr>
              <a:t>Vérification de </a:t>
            </a:r>
            <a:r>
              <a:rPr lang="fr-FR" sz="1400" dirty="0">
                <a:solidFill>
                  <a:srgbClr val="0B48A2"/>
                </a:solidFill>
                <a:latin typeface="Helvetica Neue"/>
              </a:rPr>
              <a:t>3 données d’identification personnelles </a:t>
            </a:r>
            <a:r>
              <a:rPr lang="fr-FR" sz="1400" dirty="0">
                <a:solidFill>
                  <a:srgbClr val="5E5E5E"/>
                </a:solidFill>
                <a:latin typeface="Helvetica Neue"/>
              </a:rPr>
              <a:t>pour activer Mon espace santé (code provisoire, numéro de sécurité sociale, numéro de série de la carte Vitale)</a:t>
            </a:r>
          </a:p>
          <a:p>
            <a:pPr marL="285750" indent="-285750">
              <a:buFont typeface="Arial" panose="020B0604020202020204" pitchFamily="34" charset="0"/>
              <a:buChar char="•"/>
            </a:pPr>
            <a:r>
              <a:rPr lang="fr-FR" sz="1400" dirty="0">
                <a:solidFill>
                  <a:srgbClr val="5E5E5E"/>
                </a:solidFill>
                <a:latin typeface="Helvetica Neue"/>
              </a:rPr>
              <a:t>Besoin d’un </a:t>
            </a:r>
            <a:r>
              <a:rPr lang="fr-FR" sz="1400" dirty="0">
                <a:solidFill>
                  <a:srgbClr val="0B48A2"/>
                </a:solidFill>
                <a:latin typeface="Helvetica Neue"/>
              </a:rPr>
              <a:t>code d’accès unique </a:t>
            </a:r>
            <a:r>
              <a:rPr lang="fr-FR" sz="1400" dirty="0">
                <a:solidFill>
                  <a:srgbClr val="5E5E5E"/>
                </a:solidFill>
                <a:latin typeface="Helvetica Neue"/>
              </a:rPr>
              <a:t>à chaque connexion en plus de la saisie de l’identifiant et du mot de passe</a:t>
            </a:r>
          </a:p>
        </p:txBody>
      </p:sp>
      <p:pic>
        <p:nvPicPr>
          <p:cNvPr id="20" name="Picture 2">
            <a:extLst>
              <a:ext uri="{FF2B5EF4-FFF2-40B4-BE49-F238E27FC236}">
                <a16:creationId xmlns="" xmlns:a16="http://schemas.microsoft.com/office/drawing/2014/main" id="{A1B3D98E-0F29-4E82-8291-BC4B00D97216}"/>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6469727" y="3894973"/>
            <a:ext cx="3611583" cy="2468249"/>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08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5</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Quid du Dossier médical partagé ?</a:t>
            </a:r>
          </a:p>
        </p:txBody>
      </p:sp>
      <p:sp>
        <p:nvSpPr>
          <p:cNvPr id="62" name="Rectangle: Rounded Corners 61">
            <a:extLst>
              <a:ext uri="{FF2B5EF4-FFF2-40B4-BE49-F238E27FC236}">
                <a16:creationId xmlns="" xmlns:a16="http://schemas.microsoft.com/office/drawing/2014/main" id="{41C0A4CA-0BB6-4FDB-93E6-20246963C622}"/>
              </a:ext>
            </a:extLst>
          </p:cNvPr>
          <p:cNvSpPr/>
          <p:nvPr>
            <p:custDataLst>
              <p:tags r:id="rId3"/>
            </p:custDataLst>
          </p:nvPr>
        </p:nvSpPr>
        <p:spPr>
          <a:xfrm>
            <a:off x="4639545" y="3666487"/>
            <a:ext cx="3694400" cy="2692399"/>
          </a:xfrm>
          <a:prstGeom prst="roundRect">
            <a:avLst>
              <a:gd name="adj" fmla="val 0"/>
            </a:avLst>
          </a:prstGeom>
          <a:noFill/>
        </p:spPr>
        <p:txBody>
          <a:bodyPr wrap="square"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fr-FR" sz="1400" dirty="0">
              <a:solidFill>
                <a:srgbClr val="545859"/>
              </a:solidFill>
              <a:cs typeface="Calibri Light" panose="020F0302020204030204" pitchFamily="34" charset="0"/>
            </a:endParaRPr>
          </a:p>
        </p:txBody>
      </p:sp>
      <p:pic>
        <p:nvPicPr>
          <p:cNvPr id="63" name="Picture 2" descr="LOGO DMP » E Santé Bretagne">
            <a:extLst>
              <a:ext uri="{FF2B5EF4-FFF2-40B4-BE49-F238E27FC236}">
                <a16:creationId xmlns="" xmlns:a16="http://schemas.microsoft.com/office/drawing/2014/main" id="{EE48D2E7-CBB8-4E9C-9289-B5CC2FF6158D}"/>
              </a:ext>
            </a:extLst>
          </p:cNvPr>
          <p:cNvPicPr>
            <a:picLocks noChangeAspect="1" noChangeArrowheads="1"/>
          </p:cNvPicPr>
          <p:nvPr>
            <p:custDataLst>
              <p:tags r:id="rId4"/>
            </p:custDataLst>
          </p:nvPr>
        </p:nvPicPr>
        <p:blipFill>
          <a:blip r:embed="rId21">
            <a:extLst>
              <a:ext uri="{28A0092B-C50C-407E-A947-70E740481C1C}">
                <a14:useLocalDpi xmlns:a14="http://schemas.microsoft.com/office/drawing/2010/main" val="0"/>
              </a:ext>
            </a:extLst>
          </a:blip>
          <a:srcRect/>
          <a:stretch>
            <a:fillRect/>
          </a:stretch>
        </p:blipFill>
        <p:spPr bwMode="auto">
          <a:xfrm>
            <a:off x="405684" y="1819386"/>
            <a:ext cx="705078" cy="368460"/>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14">
            <a:extLst>
              <a:ext uri="{FF2B5EF4-FFF2-40B4-BE49-F238E27FC236}">
                <a16:creationId xmlns="" xmlns:a16="http://schemas.microsoft.com/office/drawing/2014/main" id="{7538F2C8-1664-4E9E-AAEC-0B64FE2E1D4A}"/>
              </a:ext>
            </a:extLst>
          </p:cNvPr>
          <p:cNvSpPr txBox="1"/>
          <p:nvPr>
            <p:custDataLst>
              <p:tags r:id="rId5"/>
            </p:custDataLst>
          </p:nvPr>
        </p:nvSpPr>
        <p:spPr>
          <a:xfrm>
            <a:off x="1256507" y="1777874"/>
            <a:ext cx="10110936" cy="738664"/>
          </a:xfrm>
          <a:prstGeom prst="rect">
            <a:avLst/>
          </a:prstGeom>
          <a:noFill/>
        </p:spPr>
        <p:txBody>
          <a:bodyPr wrap="square" rtlCol="0">
            <a:spAutoFit/>
          </a:bodyPr>
          <a:lstStyle/>
          <a:p>
            <a:pPr algn="just">
              <a:spcAft>
                <a:spcPts val="600"/>
              </a:spcAft>
            </a:pPr>
            <a:r>
              <a:rPr lang="fr-FR" sz="1400" dirty="0">
                <a:solidFill>
                  <a:srgbClr val="5E5E5E"/>
                </a:solidFill>
                <a:latin typeface="Helvetica Neue"/>
              </a:rPr>
              <a:t>Le DMP est un carnet de santé informatisé et sécurisé, accessible sur Internet. Il contient toutes les informations de santé de l’usager et lui permet de partager ses informations de santé avec les professionnels de santé de son choix, afin d’améliorer sa prise en charge. </a:t>
            </a:r>
          </a:p>
        </p:txBody>
      </p:sp>
      <p:sp>
        <p:nvSpPr>
          <p:cNvPr id="65" name="TextBox 64">
            <a:extLst>
              <a:ext uri="{FF2B5EF4-FFF2-40B4-BE49-F238E27FC236}">
                <a16:creationId xmlns="" xmlns:a16="http://schemas.microsoft.com/office/drawing/2014/main" id="{75E40BFF-047A-49EA-A9E0-267FF7F1A2E0}"/>
              </a:ext>
            </a:extLst>
          </p:cNvPr>
          <p:cNvSpPr txBox="1"/>
          <p:nvPr>
            <p:custDataLst>
              <p:tags r:id="rId6"/>
            </p:custDataLst>
          </p:nvPr>
        </p:nvSpPr>
        <p:spPr>
          <a:xfrm>
            <a:off x="1256507" y="2695738"/>
            <a:ext cx="8586654" cy="369332"/>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B48A2"/>
                </a:solidFill>
                <a:effectLst/>
                <a:uLnTx/>
                <a:uFillTx/>
                <a:latin typeface="Helvetica Neue"/>
              </a:rPr>
              <a:t>Mon espace santé intègre désormais le Dossier médical partagé du patient.</a:t>
            </a:r>
          </a:p>
        </p:txBody>
      </p:sp>
      <p:sp>
        <p:nvSpPr>
          <p:cNvPr id="66" name="TextBox 65">
            <a:extLst>
              <a:ext uri="{FF2B5EF4-FFF2-40B4-BE49-F238E27FC236}">
                <a16:creationId xmlns="" xmlns:a16="http://schemas.microsoft.com/office/drawing/2014/main" id="{27D7595A-E02A-48CA-B4C8-287EC0CDDA66}"/>
              </a:ext>
            </a:extLst>
          </p:cNvPr>
          <p:cNvSpPr txBox="1"/>
          <p:nvPr>
            <p:custDataLst>
              <p:tags r:id="rId7"/>
            </p:custDataLst>
          </p:nvPr>
        </p:nvSpPr>
        <p:spPr>
          <a:xfrm>
            <a:off x="8849494" y="3885113"/>
            <a:ext cx="3080368" cy="1384995"/>
          </a:xfrm>
          <a:prstGeom prst="rect">
            <a:avLst/>
          </a:prstGeom>
          <a:noFill/>
          <a:ln w="12700" cap="flat">
            <a:noFill/>
            <a:miter lim="400000"/>
          </a:ln>
          <a:effectLst/>
          <a:sp3d/>
        </p:spPr>
        <p:txBody>
          <a:bodyPr wrap="square">
            <a:spAutoFit/>
          </a:bodyPr>
          <a:lstStyle/>
          <a:p>
            <a:pPr marL="0" marR="0" lvl="1"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Depuis l’été 2021, il n’est plus possible de créer de nouveau DMP.</a:t>
            </a:r>
          </a:p>
          <a:p>
            <a:pPr marL="0" marR="0" lvl="1"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Les données contenues dans les DMP existants sont automatiquement intégrées dans Mon espace santé.</a:t>
            </a:r>
          </a:p>
        </p:txBody>
      </p:sp>
      <p:grpSp>
        <p:nvGrpSpPr>
          <p:cNvPr id="67" name="Group 168">
            <a:extLst>
              <a:ext uri="{FF2B5EF4-FFF2-40B4-BE49-F238E27FC236}">
                <a16:creationId xmlns="" xmlns:a16="http://schemas.microsoft.com/office/drawing/2014/main" id="{421FD836-BD3C-45D9-84FF-359A727B1D8C}"/>
              </a:ext>
            </a:extLst>
          </p:cNvPr>
          <p:cNvGrpSpPr>
            <a:grpSpLocks noChangeAspect="1"/>
          </p:cNvGrpSpPr>
          <p:nvPr>
            <p:custDataLst>
              <p:tags r:id="rId8"/>
            </p:custDataLst>
          </p:nvPr>
        </p:nvGrpSpPr>
        <p:grpSpPr>
          <a:xfrm>
            <a:off x="343819" y="2657487"/>
            <a:ext cx="736463" cy="454025"/>
            <a:chOff x="6760673" y="2935261"/>
            <a:chExt cx="1349115" cy="831721"/>
          </a:xfrm>
        </p:grpSpPr>
        <p:pic>
          <p:nvPicPr>
            <p:cNvPr id="68" name="Logo-ReMES.png">
              <a:extLst>
                <a:ext uri="{FF2B5EF4-FFF2-40B4-BE49-F238E27FC236}">
                  <a16:creationId xmlns="" xmlns:a16="http://schemas.microsoft.com/office/drawing/2014/main" id="{64FF453A-CD9B-487B-A1D7-AD5F087385BA}"/>
                </a:ext>
              </a:extLst>
            </p:cNvPr>
            <p:cNvPicPr>
              <a:picLocks noChangeAspect="1"/>
            </p:cNvPicPr>
            <p:nvPr/>
          </p:nvPicPr>
          <p:blipFill rotWithShape="1">
            <a:blip r:embed="rId22"/>
            <a:srcRect t="43809"/>
            <a:stretch/>
          </p:blipFill>
          <p:spPr>
            <a:xfrm>
              <a:off x="6760673" y="2946762"/>
              <a:ext cx="1349115" cy="820220"/>
            </a:xfrm>
            <a:prstGeom prst="rect">
              <a:avLst/>
            </a:prstGeom>
            <a:ln w="12700">
              <a:miter lim="400000"/>
            </a:ln>
          </p:spPr>
        </p:pic>
        <p:sp>
          <p:nvSpPr>
            <p:cNvPr id="69" name="Rectangle 68">
              <a:extLst>
                <a:ext uri="{FF2B5EF4-FFF2-40B4-BE49-F238E27FC236}">
                  <a16:creationId xmlns="" xmlns:a16="http://schemas.microsoft.com/office/drawing/2014/main" id="{0A06AF08-5A66-40D9-9A96-09058BCCF9EF}"/>
                </a:ext>
              </a:extLst>
            </p:cNvPr>
            <p:cNvSpPr/>
            <p:nvPr/>
          </p:nvSpPr>
          <p:spPr>
            <a:xfrm>
              <a:off x="7629798" y="2935261"/>
              <a:ext cx="323712" cy="173306"/>
            </a:xfrm>
            <a:prstGeom prst="rect">
              <a:avLst/>
            </a:prstGeom>
            <a:solidFill>
              <a:srgbClr val="FFFFFF"/>
            </a:solidFill>
            <a:ln w="2540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fr-FR" sz="1600" b="0" i="0" u="none" strike="noStrike" kern="0" cap="none" spc="0" normalizeH="0" baseline="0" noProof="0">
                <a:ln>
                  <a:noFill/>
                </a:ln>
                <a:solidFill>
                  <a:prstClr val="white"/>
                </a:solidFill>
                <a:effectLst/>
                <a:uLnTx/>
                <a:uFillTx/>
                <a:latin typeface="Helvetica Neue"/>
                <a:sym typeface="Arial"/>
              </a:endParaRPr>
            </a:p>
          </p:txBody>
        </p:sp>
      </p:grpSp>
      <p:grpSp>
        <p:nvGrpSpPr>
          <p:cNvPr id="70" name="Group 69">
            <a:extLst>
              <a:ext uri="{FF2B5EF4-FFF2-40B4-BE49-F238E27FC236}">
                <a16:creationId xmlns="" xmlns:a16="http://schemas.microsoft.com/office/drawing/2014/main" id="{F0E20FDD-C270-46AA-BC0B-FD4AB5FEF328}"/>
              </a:ext>
            </a:extLst>
          </p:cNvPr>
          <p:cNvGrpSpPr/>
          <p:nvPr>
            <p:custDataLst>
              <p:tags r:id="rId9"/>
            </p:custDataLst>
          </p:nvPr>
        </p:nvGrpSpPr>
        <p:grpSpPr>
          <a:xfrm>
            <a:off x="833060" y="3868724"/>
            <a:ext cx="3133601" cy="738664"/>
            <a:chOff x="1966720" y="4046292"/>
            <a:chExt cx="3133601" cy="738664"/>
          </a:xfrm>
        </p:grpSpPr>
        <p:sp>
          <p:nvSpPr>
            <p:cNvPr id="71" name="ZoneTexte 14">
              <a:extLst>
                <a:ext uri="{FF2B5EF4-FFF2-40B4-BE49-F238E27FC236}">
                  <a16:creationId xmlns="" xmlns:a16="http://schemas.microsoft.com/office/drawing/2014/main" id="{6850C4FE-90EA-48F7-B266-578A767361BF}"/>
                </a:ext>
              </a:extLst>
            </p:cNvPr>
            <p:cNvSpPr txBox="1"/>
            <p:nvPr/>
          </p:nvSpPr>
          <p:spPr>
            <a:xfrm>
              <a:off x="2342727" y="4046292"/>
              <a:ext cx="2757594" cy="738664"/>
            </a:xfrm>
            <a:prstGeom prst="rect">
              <a:avLst/>
            </a:prstGeom>
            <a:noFill/>
          </p:spPr>
          <p:txBody>
            <a:bodyPr wrap="square" rtlCol="0">
              <a:spAutoFit/>
            </a:bodyPr>
            <a:lstStyle/>
            <a:p>
              <a:pPr algn="just">
                <a:spcBef>
                  <a:spcPts val="1200"/>
                </a:spcBef>
              </a:pPr>
              <a:r>
                <a:rPr lang="fr-FR" sz="1400" dirty="0">
                  <a:solidFill>
                    <a:srgbClr val="5E5E5E"/>
                  </a:solidFill>
                  <a:latin typeface="Helvetica Neue"/>
                </a:rPr>
                <a:t>Côté usager, l’application DMP et le site dmp.fr vont disparaître au profit de Mon espace santé</a:t>
              </a:r>
            </a:p>
          </p:txBody>
        </p:sp>
        <p:pic>
          <p:nvPicPr>
            <p:cNvPr id="72" name="Graphic 71" descr="Group of men with solid fill">
              <a:extLst>
                <a:ext uri="{FF2B5EF4-FFF2-40B4-BE49-F238E27FC236}">
                  <a16:creationId xmlns="" xmlns:a16="http://schemas.microsoft.com/office/drawing/2014/main" id="{65EECACE-A2AB-4BB3-B1AB-52833C67E888}"/>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1966720" y="4098778"/>
              <a:ext cx="360000" cy="360000"/>
            </a:xfrm>
            <a:prstGeom prst="rect">
              <a:avLst/>
            </a:prstGeom>
          </p:spPr>
        </p:pic>
      </p:grpSp>
      <p:grpSp>
        <p:nvGrpSpPr>
          <p:cNvPr id="73" name="Group 72">
            <a:extLst>
              <a:ext uri="{FF2B5EF4-FFF2-40B4-BE49-F238E27FC236}">
                <a16:creationId xmlns="" xmlns:a16="http://schemas.microsoft.com/office/drawing/2014/main" id="{3CAB02C9-82E5-4B60-BBA1-E5FA540FCFC7}"/>
              </a:ext>
            </a:extLst>
          </p:cNvPr>
          <p:cNvGrpSpPr/>
          <p:nvPr>
            <p:custDataLst>
              <p:tags r:id="rId10"/>
            </p:custDataLst>
          </p:nvPr>
        </p:nvGrpSpPr>
        <p:grpSpPr>
          <a:xfrm>
            <a:off x="845967" y="4751119"/>
            <a:ext cx="3091484" cy="1600438"/>
            <a:chOff x="1979627" y="4928687"/>
            <a:chExt cx="3091484" cy="1600438"/>
          </a:xfrm>
        </p:grpSpPr>
        <p:pic>
          <p:nvPicPr>
            <p:cNvPr id="74" name="Graphic 73" descr="Stethoscope with solid fill">
              <a:extLst>
                <a:ext uri="{FF2B5EF4-FFF2-40B4-BE49-F238E27FC236}">
                  <a16:creationId xmlns="" xmlns:a16="http://schemas.microsoft.com/office/drawing/2014/main" id="{0A288E1B-FB42-4EE4-9C26-A5A203C2D184}"/>
                </a:ext>
              </a:extLst>
            </p:cNvPr>
            <p:cNvPicPr>
              <a:picLocks noChangeAspect="1"/>
            </p:cNvPicPr>
            <p:nvPr/>
          </p:nvPicPr>
          <p:blipFill>
            <a:blip r:embed="rId25">
              <a:extLst>
                <a:ext uri="{96DAC541-7B7A-43D3-8B79-37D633B846F1}">
                  <asvg:svgBlip xmlns="" xmlns:asvg="http://schemas.microsoft.com/office/drawing/2016/SVG/main" r:embed="rId26"/>
                </a:ext>
              </a:extLst>
            </a:blip>
            <a:stretch>
              <a:fillRect/>
            </a:stretch>
          </p:blipFill>
          <p:spPr>
            <a:xfrm>
              <a:off x="1979627" y="5003442"/>
              <a:ext cx="360000" cy="360000"/>
            </a:xfrm>
            <a:prstGeom prst="rect">
              <a:avLst/>
            </a:prstGeom>
          </p:spPr>
        </p:pic>
        <p:sp>
          <p:nvSpPr>
            <p:cNvPr id="75" name="TextBox 74">
              <a:extLst>
                <a:ext uri="{FF2B5EF4-FFF2-40B4-BE49-F238E27FC236}">
                  <a16:creationId xmlns="" xmlns:a16="http://schemas.microsoft.com/office/drawing/2014/main" id="{705BA609-F495-45DF-B998-2067B22E9514}"/>
                </a:ext>
              </a:extLst>
            </p:cNvPr>
            <p:cNvSpPr txBox="1"/>
            <p:nvPr/>
          </p:nvSpPr>
          <p:spPr>
            <a:xfrm>
              <a:off x="2313517" y="4928687"/>
              <a:ext cx="2757594" cy="1600438"/>
            </a:xfrm>
            <a:prstGeom prst="rect">
              <a:avLst/>
            </a:prstGeom>
            <a:noFill/>
            <a:ln w="12700" cap="flat">
              <a:noFill/>
              <a:miter lim="400000"/>
            </a:ln>
            <a:effectLst/>
            <a:sp3d/>
          </p:spPr>
          <p:txBody>
            <a:bodyPr wrap="square">
              <a:spAutoFit/>
            </a:bodyPr>
            <a:lstStyle/>
            <a:p>
              <a:pPr marL="0" marR="0" lvl="0" indent="0" algn="just" defTabSz="914400" eaLnBrk="1" fontAlgn="auto" latinLnBrk="0" hangingPunct="1">
                <a:lnSpc>
                  <a:spcPct val="100000"/>
                </a:lnSpc>
                <a:spcBef>
                  <a:spcPts val="1200"/>
                </a:spcBef>
                <a:spcAft>
                  <a:spcPts val="0"/>
                </a:spcAft>
                <a:buClrTx/>
                <a:buSzTx/>
                <a:buFontTx/>
                <a:buNone/>
                <a:tabLst/>
                <a:defRPr/>
              </a:pPr>
              <a:r>
                <a:rPr kumimoji="0" lang="fr-FR" sz="1400" b="0" i="0" u="none" strike="noStrike" kern="0" cap="none" spc="0" normalizeH="0" baseline="0" noProof="0" dirty="0">
                  <a:ln>
                    <a:noFill/>
                  </a:ln>
                  <a:solidFill>
                    <a:srgbClr val="5E5E5E"/>
                  </a:solidFill>
                  <a:effectLst/>
                  <a:uLnTx/>
                  <a:uFillTx/>
                  <a:latin typeface="Helvetica Neue"/>
                </a:rPr>
                <a:t>De son côté, le professionnel de santé peut alimenter et consulter le DMP. L’usager retrouve l’ensemble de ses documents dans la rubrique document de Mon espace santé et il en est notifié</a:t>
              </a:r>
            </a:p>
          </p:txBody>
        </p:sp>
      </p:grpSp>
      <p:sp>
        <p:nvSpPr>
          <p:cNvPr id="76" name="TextBox 75">
            <a:extLst>
              <a:ext uri="{FF2B5EF4-FFF2-40B4-BE49-F238E27FC236}">
                <a16:creationId xmlns="" xmlns:a16="http://schemas.microsoft.com/office/drawing/2014/main" id="{D7D02472-DD80-4CF8-9A3A-C03F66957A40}"/>
              </a:ext>
            </a:extLst>
          </p:cNvPr>
          <p:cNvSpPr txBox="1"/>
          <p:nvPr>
            <p:custDataLst>
              <p:tags r:id="rId11"/>
            </p:custDataLst>
          </p:nvPr>
        </p:nvSpPr>
        <p:spPr>
          <a:xfrm>
            <a:off x="1307306" y="3232157"/>
            <a:ext cx="2479632" cy="523220"/>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B48A2"/>
                </a:solidFill>
                <a:effectLst/>
                <a:uLnTx/>
                <a:uFillTx/>
                <a:latin typeface="Helvetica Neue"/>
              </a:rPr>
              <a:t>Quels changements pour le PS et l’usager ? </a:t>
            </a:r>
          </a:p>
        </p:txBody>
      </p:sp>
      <p:sp>
        <p:nvSpPr>
          <p:cNvPr id="77" name="TextBox 76">
            <a:extLst>
              <a:ext uri="{FF2B5EF4-FFF2-40B4-BE49-F238E27FC236}">
                <a16:creationId xmlns="" xmlns:a16="http://schemas.microsoft.com/office/drawing/2014/main" id="{E5538963-11DE-4BC1-B3A0-04FC9E803515}"/>
              </a:ext>
            </a:extLst>
          </p:cNvPr>
          <p:cNvSpPr txBox="1"/>
          <p:nvPr>
            <p:custDataLst>
              <p:tags r:id="rId12"/>
            </p:custDataLst>
          </p:nvPr>
        </p:nvSpPr>
        <p:spPr>
          <a:xfrm>
            <a:off x="5178266" y="3244270"/>
            <a:ext cx="2479632" cy="523220"/>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B48A2"/>
                </a:solidFill>
                <a:effectLst/>
                <a:uLnTx/>
                <a:uFillTx/>
                <a:latin typeface="Helvetica Neue"/>
              </a:rPr>
              <a:t>Quels apports par rapport au DMP ?</a:t>
            </a:r>
          </a:p>
        </p:txBody>
      </p:sp>
      <p:sp>
        <p:nvSpPr>
          <p:cNvPr id="78" name="TextBox 77">
            <a:extLst>
              <a:ext uri="{FF2B5EF4-FFF2-40B4-BE49-F238E27FC236}">
                <a16:creationId xmlns="" xmlns:a16="http://schemas.microsoft.com/office/drawing/2014/main" id="{A21E03C4-7936-43BA-8B35-FD4BB853D9AA}"/>
              </a:ext>
            </a:extLst>
          </p:cNvPr>
          <p:cNvSpPr txBox="1"/>
          <p:nvPr>
            <p:custDataLst>
              <p:tags r:id="rId13"/>
            </p:custDataLst>
          </p:nvPr>
        </p:nvSpPr>
        <p:spPr>
          <a:xfrm>
            <a:off x="4565007" y="3851896"/>
            <a:ext cx="3768937" cy="2554545"/>
          </a:xfrm>
          <a:prstGeom prst="rect">
            <a:avLst/>
          </a:prstGeom>
          <a:noFill/>
          <a:ln w="12700" cap="flat">
            <a:noFill/>
            <a:miter lim="400000"/>
          </a:ln>
          <a:effectLst/>
          <a:sp3d/>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Mon espace santé rassemble, outre le dossier médical partagé du patient :</a:t>
            </a:r>
          </a:p>
          <a:p>
            <a:pPr marL="285750" marR="0" lvl="0" indent="-285750" algn="just" defTabSz="91440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Ses données administratives ;</a:t>
            </a:r>
          </a:p>
          <a:p>
            <a:pPr marL="285750" marR="0" lvl="0" indent="-285750" algn="just" defTabSz="91440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T</a:t>
            </a:r>
            <a:r>
              <a:rPr kumimoji="0" lang="fr-FR" sz="1400" b="0" i="0" u="none" strike="noStrike" kern="0" cap="none" spc="0" normalizeH="0" baseline="0" noProof="0" dirty="0" err="1">
                <a:ln>
                  <a:noFill/>
                </a:ln>
                <a:solidFill>
                  <a:srgbClr val="545859"/>
                </a:solidFill>
                <a:effectLst/>
                <a:uLnTx/>
                <a:uFillTx/>
                <a:cs typeface="Calibri Light" panose="020F0302020204030204" pitchFamily="34" charset="0"/>
              </a:rPr>
              <a:t>outes</a:t>
            </a: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 ses données de santé (comptes rendus hospitaliers, résultats d’analyses, ordonnances, etc.) ;</a:t>
            </a:r>
          </a:p>
          <a:p>
            <a:pPr marL="285750" marR="0" lvl="0" indent="-285750" algn="just" defTabSz="91440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Des outils permettant des échanges sécurisés avec les professionnels de santé (dont une messagerie) ;</a:t>
            </a:r>
          </a:p>
          <a:p>
            <a:pPr marL="285750" marR="0" lvl="0" indent="-285750" algn="just" defTabSz="91440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fr-FR" sz="1400" b="0" i="0" u="none" strike="noStrike" kern="0" cap="none" spc="0" normalizeH="0" baseline="0" noProof="0" dirty="0">
                <a:ln>
                  <a:noFill/>
                </a:ln>
                <a:solidFill>
                  <a:srgbClr val="545859"/>
                </a:solidFill>
                <a:effectLst/>
                <a:uLnTx/>
                <a:uFillTx/>
                <a:cs typeface="Calibri Light" panose="020F0302020204030204" pitchFamily="34" charset="0"/>
              </a:rPr>
              <a:t>Un agenda numérique de santé (à terme).</a:t>
            </a:r>
          </a:p>
        </p:txBody>
      </p:sp>
      <p:sp>
        <p:nvSpPr>
          <p:cNvPr id="79" name="TextBox 78">
            <a:extLst>
              <a:ext uri="{FF2B5EF4-FFF2-40B4-BE49-F238E27FC236}">
                <a16:creationId xmlns="" xmlns:a16="http://schemas.microsoft.com/office/drawing/2014/main" id="{6494CC30-0E5D-4C38-B862-E1F86ADF9D7A}"/>
              </a:ext>
            </a:extLst>
          </p:cNvPr>
          <p:cNvSpPr txBox="1"/>
          <p:nvPr>
            <p:custDataLst>
              <p:tags r:id="rId14"/>
            </p:custDataLst>
          </p:nvPr>
        </p:nvSpPr>
        <p:spPr>
          <a:xfrm>
            <a:off x="9021301" y="3356030"/>
            <a:ext cx="2479632" cy="307777"/>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B48A2"/>
                </a:solidFill>
                <a:effectLst/>
                <a:uLnTx/>
                <a:uFillTx/>
                <a:latin typeface="Helvetica Neue"/>
              </a:rPr>
              <a:t>Puis-je créer un DMP ?</a:t>
            </a:r>
          </a:p>
        </p:txBody>
      </p:sp>
      <p:sp>
        <p:nvSpPr>
          <p:cNvPr id="80" name="TextBox 79">
            <a:extLst>
              <a:ext uri="{FF2B5EF4-FFF2-40B4-BE49-F238E27FC236}">
                <a16:creationId xmlns="" xmlns:a16="http://schemas.microsoft.com/office/drawing/2014/main" id="{37D41D9B-51A2-4E41-9C66-2D43D5793642}"/>
              </a:ext>
            </a:extLst>
          </p:cNvPr>
          <p:cNvSpPr txBox="1"/>
          <p:nvPr>
            <p:custDataLst>
              <p:tags r:id="rId15"/>
            </p:custDataLst>
          </p:nvPr>
        </p:nvSpPr>
        <p:spPr>
          <a:xfrm>
            <a:off x="8849494" y="5533915"/>
            <a:ext cx="3271252" cy="230832"/>
          </a:xfrm>
          <a:prstGeom prst="rect">
            <a:avLst/>
          </a:prstGeom>
          <a:noFill/>
          <a:ln w="12700" cap="flat">
            <a:noFill/>
            <a:miter lim="400000"/>
          </a:ln>
          <a:effectLst/>
          <a:sp3d/>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900" b="0" i="1" u="none" strike="noStrike" kern="0" cap="none" spc="0" normalizeH="0" baseline="0" noProof="0" dirty="0">
                <a:ln>
                  <a:noFill/>
                </a:ln>
                <a:solidFill>
                  <a:srgbClr val="545859"/>
                </a:solidFill>
                <a:effectLst/>
                <a:uLnTx/>
                <a:uFillTx/>
                <a:cs typeface="Calibri Light" panose="020F0302020204030204" pitchFamily="34" charset="0"/>
              </a:rPr>
              <a:t>Voir la partie Document pour plus d’informations. </a:t>
            </a:r>
          </a:p>
        </p:txBody>
      </p:sp>
      <p:pic>
        <p:nvPicPr>
          <p:cNvPr id="81" name="Graphic 80" descr="Heart with pulse with solid fill">
            <a:extLst>
              <a:ext uri="{FF2B5EF4-FFF2-40B4-BE49-F238E27FC236}">
                <a16:creationId xmlns="" xmlns:a16="http://schemas.microsoft.com/office/drawing/2014/main" id="{96F72403-CE79-401E-95E7-7E2512E27BAF}"/>
              </a:ext>
            </a:extLst>
          </p:cNvPr>
          <p:cNvPicPr>
            <a:picLocks noChangeAspect="1"/>
          </p:cNvPicPr>
          <p:nvPr>
            <p:custDataLst>
              <p:tags r:id="rId16"/>
            </p:custDataLst>
          </p:nvPr>
        </p:nvPicPr>
        <p:blipFill>
          <a:blip r:embed="rId27">
            <a:extLst>
              <a:ext uri="{96DAC541-7B7A-43D3-8B79-37D633B846F1}">
                <asvg:svgBlip xmlns="" xmlns:asvg="http://schemas.microsoft.com/office/drawing/2016/SVG/main" r:embed="rId28"/>
              </a:ext>
            </a:extLst>
          </a:blip>
          <a:stretch>
            <a:fillRect/>
          </a:stretch>
        </p:blipFill>
        <p:spPr>
          <a:xfrm>
            <a:off x="4523140" y="4690159"/>
            <a:ext cx="360000" cy="360000"/>
          </a:xfrm>
          <a:prstGeom prst="rect">
            <a:avLst/>
          </a:prstGeom>
        </p:spPr>
      </p:pic>
      <p:pic>
        <p:nvPicPr>
          <p:cNvPr id="82" name="Graphic 81" descr="Document with solid fill">
            <a:extLst>
              <a:ext uri="{FF2B5EF4-FFF2-40B4-BE49-F238E27FC236}">
                <a16:creationId xmlns="" xmlns:a16="http://schemas.microsoft.com/office/drawing/2014/main" id="{161BEEB7-F60D-438B-97AF-F7CAE1373392}"/>
              </a:ext>
            </a:extLst>
          </p:cNvPr>
          <p:cNvPicPr>
            <a:picLocks noChangeAspect="1"/>
          </p:cNvPicPr>
          <p:nvPr>
            <p:custDataLst>
              <p:tags r:id="rId17"/>
            </p:custDataLst>
          </p:nvPr>
        </p:nvPicPr>
        <p:blipFill>
          <a:blip r:embed="rId29">
            <a:extLst>
              <a:ext uri="{96DAC541-7B7A-43D3-8B79-37D633B846F1}">
                <asvg:svgBlip xmlns="" xmlns:asvg="http://schemas.microsoft.com/office/drawing/2016/SVG/main" r:embed="rId30"/>
              </a:ext>
            </a:extLst>
          </a:blip>
          <a:stretch>
            <a:fillRect/>
          </a:stretch>
        </p:blipFill>
        <p:spPr>
          <a:xfrm>
            <a:off x="4559140" y="4379889"/>
            <a:ext cx="288000" cy="288000"/>
          </a:xfrm>
          <a:prstGeom prst="rect">
            <a:avLst/>
          </a:prstGeom>
        </p:spPr>
      </p:pic>
      <p:pic>
        <p:nvPicPr>
          <p:cNvPr id="83" name="Graphic 82" descr="Email with solid fill">
            <a:extLst>
              <a:ext uri="{FF2B5EF4-FFF2-40B4-BE49-F238E27FC236}">
                <a16:creationId xmlns="" xmlns:a16="http://schemas.microsoft.com/office/drawing/2014/main" id="{7DD7B2B8-4476-43FF-B61C-CA838FCFBDE8}"/>
              </a:ext>
            </a:extLst>
          </p:cNvPr>
          <p:cNvPicPr>
            <a:picLocks noChangeAspect="1"/>
          </p:cNvPicPr>
          <p:nvPr>
            <p:custDataLst>
              <p:tags r:id="rId18"/>
            </p:custDataLst>
          </p:nvPr>
        </p:nvPicPr>
        <p:blipFill>
          <a:blip r:embed="rId31">
            <a:extLst>
              <a:ext uri="{96DAC541-7B7A-43D3-8B79-37D633B846F1}">
                <asvg:svgBlip xmlns="" xmlns:asvg="http://schemas.microsoft.com/office/drawing/2016/SVG/main" r:embed="rId32"/>
              </a:ext>
            </a:extLst>
          </a:blip>
          <a:stretch>
            <a:fillRect/>
          </a:stretch>
        </p:blipFill>
        <p:spPr>
          <a:xfrm>
            <a:off x="4543460" y="5389915"/>
            <a:ext cx="288000" cy="288000"/>
          </a:xfrm>
          <a:prstGeom prst="rect">
            <a:avLst/>
          </a:prstGeom>
        </p:spPr>
      </p:pic>
      <p:pic>
        <p:nvPicPr>
          <p:cNvPr id="84" name="Graphic 83" descr="Flip calendar with solid fill">
            <a:extLst>
              <a:ext uri="{FF2B5EF4-FFF2-40B4-BE49-F238E27FC236}">
                <a16:creationId xmlns="" xmlns:a16="http://schemas.microsoft.com/office/drawing/2014/main" id="{3A5993D3-1982-49F6-8833-F5314583734A}"/>
              </a:ext>
            </a:extLst>
          </p:cNvPr>
          <p:cNvPicPr>
            <a:picLocks noChangeAspect="1"/>
          </p:cNvPicPr>
          <p:nvPr>
            <p:custDataLst>
              <p:tags r:id="rId19"/>
            </p:custDataLst>
          </p:nvPr>
        </p:nvPicPr>
        <p:blipFill>
          <a:blip r:embed="rId33">
            <a:extLst>
              <a:ext uri="{96DAC541-7B7A-43D3-8B79-37D633B846F1}">
                <asvg:svgBlip xmlns="" xmlns:asvg="http://schemas.microsoft.com/office/drawing/2016/SVG/main" r:embed="rId34"/>
              </a:ext>
            </a:extLst>
          </a:blip>
          <a:stretch>
            <a:fillRect/>
          </a:stretch>
        </p:blipFill>
        <p:spPr>
          <a:xfrm>
            <a:off x="4543460" y="6091412"/>
            <a:ext cx="288000" cy="288000"/>
          </a:xfrm>
          <a:prstGeom prst="rect">
            <a:avLst/>
          </a:prstGeom>
        </p:spPr>
      </p:pic>
    </p:spTree>
    <p:extLst>
      <p:ext uri="{BB962C8B-B14F-4D97-AF65-F5344CB8AC3E}">
        <p14:creationId xmlns:p14="http://schemas.microsoft.com/office/powerpoint/2010/main" val="357706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6</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Une création par défaut pour tous les citoyens</a:t>
            </a:r>
          </a:p>
        </p:txBody>
      </p:sp>
      <p:sp>
        <p:nvSpPr>
          <p:cNvPr id="22" name="Rectangle 21">
            <a:extLst>
              <a:ext uri="{FF2B5EF4-FFF2-40B4-BE49-F238E27FC236}">
                <a16:creationId xmlns="" xmlns:a16="http://schemas.microsoft.com/office/drawing/2014/main" id="{C2B20791-F3F9-4BD6-8DF1-B26532A7F966}"/>
              </a:ext>
            </a:extLst>
          </p:cNvPr>
          <p:cNvSpPr/>
          <p:nvPr>
            <p:custDataLst>
              <p:tags r:id="rId3"/>
            </p:custDataLst>
          </p:nvPr>
        </p:nvSpPr>
        <p:spPr bwMode="auto">
          <a:xfrm>
            <a:off x="3209802" y="4275850"/>
            <a:ext cx="1938172" cy="91281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519">
              <a:buClrTx/>
              <a:defRPr/>
            </a:pPr>
            <a:r>
              <a:rPr lang="fr-FR" sz="1333" kern="0" dirty="0">
                <a:solidFill>
                  <a:srgbClr val="6F7072"/>
                </a:solidFill>
                <a:cs typeface="Arial" panose="020B0604020202020204" pitchFamily="34" charset="0"/>
              </a:rPr>
              <a:t>Un courrier </a:t>
            </a:r>
            <a:br>
              <a:rPr lang="fr-FR" sz="1333" kern="0" dirty="0">
                <a:solidFill>
                  <a:srgbClr val="6F7072"/>
                </a:solidFill>
                <a:cs typeface="Arial" panose="020B0604020202020204" pitchFamily="34" charset="0"/>
              </a:rPr>
            </a:br>
            <a:r>
              <a:rPr lang="fr-FR" sz="1333" kern="0" dirty="0">
                <a:solidFill>
                  <a:srgbClr val="6F7072"/>
                </a:solidFill>
                <a:cs typeface="Arial" panose="020B0604020202020204" pitchFamily="34" charset="0"/>
              </a:rPr>
              <a:t>(mail ou postal) fournit les modes d’opposition et d’accès au service</a:t>
            </a:r>
          </a:p>
        </p:txBody>
      </p:sp>
      <p:sp>
        <p:nvSpPr>
          <p:cNvPr id="23" name="Rectangle 22">
            <a:extLst>
              <a:ext uri="{FF2B5EF4-FFF2-40B4-BE49-F238E27FC236}">
                <a16:creationId xmlns="" xmlns:a16="http://schemas.microsoft.com/office/drawing/2014/main" id="{393EF7ED-68E8-4214-8BC9-9A38D543476A}"/>
              </a:ext>
            </a:extLst>
          </p:cNvPr>
          <p:cNvSpPr/>
          <p:nvPr>
            <p:custDataLst>
              <p:tags r:id="rId4"/>
            </p:custDataLst>
          </p:nvPr>
        </p:nvSpPr>
        <p:spPr bwMode="auto">
          <a:xfrm>
            <a:off x="6234986" y="3232216"/>
            <a:ext cx="1938172"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dirty="0">
                <a:solidFill>
                  <a:srgbClr val="6F7072"/>
                </a:solidFill>
                <a:cs typeface="Arial" panose="020B0604020202020204" pitchFamily="34" charset="0"/>
              </a:rPr>
              <a:t>Si l’usager active son accès, Mon espace santé est créé</a:t>
            </a:r>
          </a:p>
        </p:txBody>
      </p:sp>
      <p:sp>
        <p:nvSpPr>
          <p:cNvPr id="24" name="Rectangle 23">
            <a:extLst>
              <a:ext uri="{FF2B5EF4-FFF2-40B4-BE49-F238E27FC236}">
                <a16:creationId xmlns="" xmlns:a16="http://schemas.microsoft.com/office/drawing/2014/main" id="{3EC5D105-8138-4B3A-8B78-C1F0AD83AD74}"/>
              </a:ext>
            </a:extLst>
          </p:cNvPr>
          <p:cNvSpPr/>
          <p:nvPr>
            <p:custDataLst>
              <p:tags r:id="rId5"/>
            </p:custDataLst>
          </p:nvPr>
        </p:nvSpPr>
        <p:spPr bwMode="auto">
          <a:xfrm>
            <a:off x="6297055" y="4480072"/>
            <a:ext cx="2249324" cy="7386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kern="0" dirty="0">
                <a:solidFill>
                  <a:srgbClr val="6F7072"/>
                </a:solidFill>
                <a:cs typeface="Arial" panose="020B0604020202020204" pitchFamily="34" charset="0"/>
              </a:rPr>
              <a:t>Si l’usager s’oppose,</a:t>
            </a:r>
          </a:p>
          <a:p>
            <a:pPr defTabSz="1625519">
              <a:buClrTx/>
              <a:defRPr/>
            </a:pPr>
            <a:r>
              <a:rPr lang="fr-FR" kern="0" dirty="0">
                <a:solidFill>
                  <a:srgbClr val="6F7072"/>
                </a:solidFill>
                <a:cs typeface="Arial" panose="020B0604020202020204" pitchFamily="34" charset="0"/>
              </a:rPr>
              <a:t>Mon espace santé ne sera pas créé</a:t>
            </a:r>
          </a:p>
        </p:txBody>
      </p:sp>
      <p:sp>
        <p:nvSpPr>
          <p:cNvPr id="25" name="Interdiction 42">
            <a:extLst>
              <a:ext uri="{FF2B5EF4-FFF2-40B4-BE49-F238E27FC236}">
                <a16:creationId xmlns="" xmlns:a16="http://schemas.microsoft.com/office/drawing/2014/main" id="{3F5A0827-1C2D-4D4D-8A1E-1CA94CAEE15D}"/>
              </a:ext>
            </a:extLst>
          </p:cNvPr>
          <p:cNvSpPr>
            <a:spLocks noChangeAspect="1"/>
          </p:cNvSpPr>
          <p:nvPr>
            <p:custDataLst>
              <p:tags r:id="rId6"/>
            </p:custDataLst>
          </p:nvPr>
        </p:nvSpPr>
        <p:spPr>
          <a:xfrm>
            <a:off x="5700872" y="4519673"/>
            <a:ext cx="592796" cy="592796"/>
          </a:xfrm>
          <a:prstGeom prst="noSmoking">
            <a:avLst/>
          </a:prstGeom>
          <a:solidFill>
            <a:srgbClr val="D40164"/>
          </a:solidFill>
          <a:ln w="2540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Tx/>
              <a:buSzTx/>
              <a:buFont typeface="Arial"/>
              <a:buNone/>
              <a:tabLst/>
              <a:defRPr/>
            </a:pPr>
            <a:endParaRPr kumimoji="0" lang="fr-FR" sz="2133" b="0" i="0" u="none" strike="noStrike" kern="0" cap="none" spc="0" normalizeH="0" baseline="0" noProof="0">
              <a:ln>
                <a:noFill/>
              </a:ln>
              <a:solidFill>
                <a:prstClr val="black"/>
              </a:solidFill>
              <a:effectLst/>
              <a:uLnTx/>
              <a:uFillTx/>
              <a:latin typeface="Helvetica Neue"/>
              <a:sym typeface="Arial"/>
            </a:endParaRPr>
          </a:p>
        </p:txBody>
      </p:sp>
      <p:pic>
        <p:nvPicPr>
          <p:cNvPr id="26" name="Picture 180">
            <a:extLst>
              <a:ext uri="{FF2B5EF4-FFF2-40B4-BE49-F238E27FC236}">
                <a16:creationId xmlns="" xmlns:a16="http://schemas.microsoft.com/office/drawing/2014/main" id="{E62543D1-24AC-4588-9A79-73E7312B2DDB}"/>
              </a:ext>
            </a:extLst>
          </p:cNvPr>
          <p:cNvPicPr>
            <a:picLocks noChangeAspect="1" noChangeArrowheads="1"/>
          </p:cNvPicPr>
          <p:nvPr>
            <p:custDataLst>
              <p:tags r:id="rId7"/>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5680431" y="3281187"/>
            <a:ext cx="548430" cy="54850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necteur droit avec flèche 44">
            <a:extLst>
              <a:ext uri="{FF2B5EF4-FFF2-40B4-BE49-F238E27FC236}">
                <a16:creationId xmlns="" xmlns:a16="http://schemas.microsoft.com/office/drawing/2014/main" id="{B01F6B20-5301-43E5-93CB-4C74604DA3D0}"/>
              </a:ext>
            </a:extLst>
          </p:cNvPr>
          <p:cNvCxnSpPr>
            <a:cxnSpLocks/>
          </p:cNvCxnSpPr>
          <p:nvPr>
            <p:custDataLst>
              <p:tags r:id="rId8"/>
            </p:custDataLst>
          </p:nvPr>
        </p:nvCxnSpPr>
        <p:spPr>
          <a:xfrm>
            <a:off x="5407393" y="4285550"/>
            <a:ext cx="3007316" cy="0"/>
          </a:xfrm>
          <a:prstGeom prst="straightConnector1">
            <a:avLst/>
          </a:prstGeom>
          <a:noFill/>
          <a:ln w="34925" cap="flat" cmpd="sng" algn="ctr">
            <a:solidFill>
              <a:srgbClr val="D40164"/>
            </a:solidFill>
            <a:prstDash val="solid"/>
            <a:tailEnd type="triangle"/>
          </a:ln>
          <a:effectLst/>
        </p:spPr>
      </p:cxnSp>
      <p:grpSp>
        <p:nvGrpSpPr>
          <p:cNvPr id="28" name="Group 161">
            <a:extLst>
              <a:ext uri="{FF2B5EF4-FFF2-40B4-BE49-F238E27FC236}">
                <a16:creationId xmlns="" xmlns:a16="http://schemas.microsoft.com/office/drawing/2014/main" id="{A4D498A2-6712-4EB1-9E0B-D4AEA04C2793}"/>
              </a:ext>
            </a:extLst>
          </p:cNvPr>
          <p:cNvGrpSpPr/>
          <p:nvPr>
            <p:custDataLst>
              <p:tags r:id="rId9"/>
            </p:custDataLst>
          </p:nvPr>
        </p:nvGrpSpPr>
        <p:grpSpPr>
          <a:xfrm>
            <a:off x="694135" y="3325879"/>
            <a:ext cx="2154429" cy="2273963"/>
            <a:chOff x="1543551" y="3337241"/>
            <a:chExt cx="1615822" cy="1705472"/>
          </a:xfrm>
        </p:grpSpPr>
        <p:sp>
          <p:nvSpPr>
            <p:cNvPr id="29" name="Rectangle 28">
              <a:extLst>
                <a:ext uri="{FF2B5EF4-FFF2-40B4-BE49-F238E27FC236}">
                  <a16:creationId xmlns="" xmlns:a16="http://schemas.microsoft.com/office/drawing/2014/main" id="{EFCBA310-3B5B-41FB-8AD6-6C785C13E0BD}"/>
                </a:ext>
              </a:extLst>
            </p:cNvPr>
            <p:cNvSpPr/>
            <p:nvPr/>
          </p:nvSpPr>
          <p:spPr bwMode="auto">
            <a:xfrm>
              <a:off x="1543551" y="4050423"/>
              <a:ext cx="1615822" cy="99229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519">
                <a:buClrTx/>
                <a:defRPr/>
              </a:pPr>
              <a:r>
                <a:rPr lang="fr-FR" sz="1333" kern="0" dirty="0">
                  <a:solidFill>
                    <a:srgbClr val="6F7072"/>
                  </a:solidFill>
                  <a:cs typeface="Arial" panose="020B0604020202020204" pitchFamily="34" charset="0"/>
                </a:rPr>
                <a:t>Toutes les personnes rattachées à un régime d’assurance maladie français sont notifiées de l’arrivée de Mon espace santé</a:t>
              </a:r>
            </a:p>
          </p:txBody>
        </p:sp>
        <p:pic>
          <p:nvPicPr>
            <p:cNvPr id="30" name="Graphique 26" descr="Homme avec enfant contour">
              <a:extLst>
                <a:ext uri="{FF2B5EF4-FFF2-40B4-BE49-F238E27FC236}">
                  <a16:creationId xmlns="" xmlns:a16="http://schemas.microsoft.com/office/drawing/2014/main" id="{3DCAF1AC-F366-430D-912F-6EB225BE2683}"/>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2027177" y="3337241"/>
              <a:ext cx="648569" cy="648653"/>
            </a:xfrm>
            <a:prstGeom prst="rect">
              <a:avLst/>
            </a:prstGeom>
          </p:spPr>
        </p:pic>
      </p:grpSp>
      <p:grpSp>
        <p:nvGrpSpPr>
          <p:cNvPr id="31" name="Group 162">
            <a:extLst>
              <a:ext uri="{FF2B5EF4-FFF2-40B4-BE49-F238E27FC236}">
                <a16:creationId xmlns="" xmlns:a16="http://schemas.microsoft.com/office/drawing/2014/main" id="{F6AE077D-75A5-40E8-8BB3-13DEF054EE87}"/>
              </a:ext>
            </a:extLst>
          </p:cNvPr>
          <p:cNvGrpSpPr/>
          <p:nvPr>
            <p:custDataLst>
              <p:tags r:id="rId10"/>
            </p:custDataLst>
          </p:nvPr>
        </p:nvGrpSpPr>
        <p:grpSpPr>
          <a:xfrm>
            <a:off x="8750245" y="2765477"/>
            <a:ext cx="2870239" cy="3066257"/>
            <a:chOff x="7968440" y="2675463"/>
            <a:chExt cx="2152679" cy="2299692"/>
          </a:xfrm>
        </p:grpSpPr>
        <p:sp>
          <p:nvSpPr>
            <p:cNvPr id="32" name="Rectangle 31">
              <a:extLst>
                <a:ext uri="{FF2B5EF4-FFF2-40B4-BE49-F238E27FC236}">
                  <a16:creationId xmlns="" xmlns:a16="http://schemas.microsoft.com/office/drawing/2014/main" id="{156E3D60-5E01-4DD8-8AB8-FB97D3018786}"/>
                </a:ext>
              </a:extLst>
            </p:cNvPr>
            <p:cNvSpPr/>
            <p:nvPr/>
          </p:nvSpPr>
          <p:spPr bwMode="auto">
            <a:xfrm>
              <a:off x="7968440" y="3451662"/>
              <a:ext cx="2152679" cy="15234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545859"/>
                  </a:solidFill>
                  <a:effectLst/>
                  <a:uLnTx/>
                  <a:uFillTx/>
                  <a:latin typeface="Arial"/>
                  <a:cs typeface="Arial" panose="020B0604020202020204" pitchFamily="34" charset="0"/>
                  <a:sym typeface="Arial"/>
                </a:rPr>
                <a:t>Au bout de 6 semaines après l’envoi du courrier, si l’usager ne s’est pas connecté ni opposé, </a:t>
              </a:r>
              <a:r>
                <a:rPr kumimoji="0" lang="fr-FR" sz="1400" b="1" i="0" u="none" strike="noStrike" kern="0" cap="none" spc="0" normalizeH="0" baseline="0" noProof="0" dirty="0">
                  <a:ln>
                    <a:noFill/>
                  </a:ln>
                  <a:solidFill>
                    <a:srgbClr val="545859"/>
                  </a:solidFill>
                  <a:effectLst/>
                  <a:uLnTx/>
                  <a:uFillTx/>
                  <a:latin typeface="Arial"/>
                  <a:cs typeface="Arial" panose="020B0604020202020204" pitchFamily="34" charset="0"/>
                  <a:sym typeface="Arial"/>
                </a:rPr>
                <a:t>Mon espace santé est automatiquement créé.</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545859"/>
                  </a:solidFill>
                  <a:effectLst/>
                  <a:uLnTx/>
                  <a:uFillTx/>
                  <a:latin typeface="Arial"/>
                  <a:cs typeface="Arial" panose="020B0604020202020204" pitchFamily="34" charset="0"/>
                  <a:sym typeface="Arial"/>
                </a:rPr>
                <a:t>Un professionnel peut écrire au patient via sa messagerie sécurisée de santé ou alimenter le DMP de la personne.</a:t>
              </a:r>
            </a:p>
          </p:txBody>
        </p:sp>
        <p:sp>
          <p:nvSpPr>
            <p:cNvPr id="33" name="Rectangle 32">
              <a:extLst>
                <a:ext uri="{FF2B5EF4-FFF2-40B4-BE49-F238E27FC236}">
                  <a16:creationId xmlns="" xmlns:a16="http://schemas.microsoft.com/office/drawing/2014/main" id="{78624D61-6F4E-43FB-B382-0E3B256B229A}"/>
                </a:ext>
              </a:extLst>
            </p:cNvPr>
            <p:cNvSpPr/>
            <p:nvPr/>
          </p:nvSpPr>
          <p:spPr>
            <a:xfrm>
              <a:off x="8739441" y="2675463"/>
              <a:ext cx="356138" cy="533431"/>
            </a:xfrm>
            <a:prstGeom prst="rect">
              <a:avLst/>
            </a:prstGeom>
            <a:solidFill>
              <a:srgbClr val="FFFFFF"/>
            </a:solidFill>
            <a:ln w="12700" cap="flat">
              <a:noFill/>
              <a:miter lim="400000"/>
            </a:ln>
            <a:effectLst/>
            <a:sp3d/>
          </p:spPr>
          <p:txBody>
            <a:bodyPr rot="0" spcFirstLastPara="1" vert="horz" wrap="square" lIns="67733" tIns="67733" rIns="67733" bIns="67733"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100639" rtl="0" eaLnBrk="1" fontAlgn="auto" latinLnBrk="0" hangingPunct="0">
                <a:lnSpc>
                  <a:spcPct val="100000"/>
                </a:lnSpc>
                <a:spcBef>
                  <a:spcPts val="0"/>
                </a:spcBef>
                <a:spcAft>
                  <a:spcPts val="0"/>
                </a:spcAft>
                <a:buClrTx/>
                <a:buSzTx/>
                <a:buFont typeface="Arial"/>
                <a:buNone/>
                <a:tabLst/>
                <a:defRPr/>
              </a:pPr>
              <a:endParaRPr kumimoji="0" lang="fr-FR" sz="3733" b="0" i="0" u="none" strike="noStrike" kern="0" cap="none" spc="0" normalizeH="0" baseline="0" noProof="0" dirty="0">
                <a:ln>
                  <a:noFill/>
                </a:ln>
                <a:solidFill>
                  <a:srgbClr val="FFFFFF"/>
                </a:solidFill>
                <a:effectLst/>
                <a:uLnTx/>
                <a:uFillTx/>
                <a:latin typeface="Arial"/>
                <a:ea typeface="Helvetica Neue Medium"/>
                <a:cs typeface="Helvetica Neue Medium"/>
                <a:sym typeface="Helvetica Neue Medium"/>
              </a:endParaRPr>
            </a:p>
          </p:txBody>
        </p:sp>
      </p:grpSp>
      <p:grpSp>
        <p:nvGrpSpPr>
          <p:cNvPr id="34" name="Group 168">
            <a:extLst>
              <a:ext uri="{FF2B5EF4-FFF2-40B4-BE49-F238E27FC236}">
                <a16:creationId xmlns="" xmlns:a16="http://schemas.microsoft.com/office/drawing/2014/main" id="{73F788FE-258D-43D4-A473-8CFA7148ADC8}"/>
              </a:ext>
            </a:extLst>
          </p:cNvPr>
          <p:cNvGrpSpPr>
            <a:grpSpLocks noChangeAspect="1"/>
          </p:cNvGrpSpPr>
          <p:nvPr>
            <p:custDataLst>
              <p:tags r:id="rId11"/>
            </p:custDataLst>
          </p:nvPr>
        </p:nvGrpSpPr>
        <p:grpSpPr>
          <a:xfrm>
            <a:off x="8662646" y="3067849"/>
            <a:ext cx="1307097" cy="805816"/>
            <a:chOff x="6760673" y="2935261"/>
            <a:chExt cx="1349115" cy="831720"/>
          </a:xfrm>
        </p:grpSpPr>
        <p:pic>
          <p:nvPicPr>
            <p:cNvPr id="35" name="Logo-ReMES.png">
              <a:extLst>
                <a:ext uri="{FF2B5EF4-FFF2-40B4-BE49-F238E27FC236}">
                  <a16:creationId xmlns="" xmlns:a16="http://schemas.microsoft.com/office/drawing/2014/main" id="{CF399296-4D3D-4ED3-9632-B1C2EB949D30}"/>
                </a:ext>
              </a:extLst>
            </p:cNvPr>
            <p:cNvPicPr>
              <a:picLocks noChangeAspect="1"/>
            </p:cNvPicPr>
            <p:nvPr/>
          </p:nvPicPr>
          <p:blipFill rotWithShape="1">
            <a:blip r:embed="rId18"/>
            <a:srcRect t="43809"/>
            <a:stretch/>
          </p:blipFill>
          <p:spPr>
            <a:xfrm>
              <a:off x="6760673" y="2946761"/>
              <a:ext cx="1349115" cy="820220"/>
            </a:xfrm>
            <a:prstGeom prst="rect">
              <a:avLst/>
            </a:prstGeom>
            <a:ln w="12700">
              <a:miter lim="400000"/>
            </a:ln>
          </p:spPr>
        </p:pic>
        <p:sp>
          <p:nvSpPr>
            <p:cNvPr id="36" name="Rectangle 35">
              <a:extLst>
                <a:ext uri="{FF2B5EF4-FFF2-40B4-BE49-F238E27FC236}">
                  <a16:creationId xmlns="" xmlns:a16="http://schemas.microsoft.com/office/drawing/2014/main" id="{33AD5CBC-2128-40AA-8750-73D155F0B615}"/>
                </a:ext>
              </a:extLst>
            </p:cNvPr>
            <p:cNvSpPr/>
            <p:nvPr/>
          </p:nvSpPr>
          <p:spPr>
            <a:xfrm>
              <a:off x="7629798" y="2935261"/>
              <a:ext cx="323712" cy="173306"/>
            </a:xfrm>
            <a:prstGeom prst="rect">
              <a:avLst/>
            </a:prstGeom>
            <a:solidFill>
              <a:srgbClr val="FFFFFF"/>
            </a:solidFill>
            <a:ln w="25400" cap="flat" cmpd="sng" algn="ctr">
              <a:solidFill>
                <a:srgbClr val="FFFFFF"/>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fr-FR" sz="1600" b="0" i="0" u="none" strike="noStrike" kern="0" cap="none" spc="0" normalizeH="0" baseline="0" noProof="0">
                <a:ln>
                  <a:noFill/>
                </a:ln>
                <a:solidFill>
                  <a:prstClr val="white"/>
                </a:solidFill>
                <a:effectLst/>
                <a:uLnTx/>
                <a:uFillTx/>
                <a:latin typeface="Helvetica Neue"/>
                <a:sym typeface="Arial"/>
              </a:endParaRPr>
            </a:p>
          </p:txBody>
        </p:sp>
      </p:grpSp>
      <p:sp>
        <p:nvSpPr>
          <p:cNvPr id="37" name="Rectangle 36">
            <a:extLst>
              <a:ext uri="{FF2B5EF4-FFF2-40B4-BE49-F238E27FC236}">
                <a16:creationId xmlns="" xmlns:a16="http://schemas.microsoft.com/office/drawing/2014/main" id="{20751475-94A0-4402-85F3-055AD6B350EA}"/>
              </a:ext>
            </a:extLst>
          </p:cNvPr>
          <p:cNvSpPr/>
          <p:nvPr>
            <p:custDataLst>
              <p:tags r:id="rId12"/>
            </p:custDataLst>
          </p:nvPr>
        </p:nvSpPr>
        <p:spPr bwMode="auto">
          <a:xfrm>
            <a:off x="583128" y="1940672"/>
            <a:ext cx="10914737" cy="110818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625519">
              <a:buClrTx/>
              <a:defRPr/>
            </a:pPr>
            <a:r>
              <a:rPr lang="fr-FR" sz="1867" b="1" dirty="0">
                <a:solidFill>
                  <a:srgbClr val="5E5E5E"/>
                </a:solidFill>
                <a:ea typeface="+mn-ea"/>
                <a:cs typeface="Arial" panose="020B0604020202020204" pitchFamily="34" charset="0"/>
              </a:rPr>
              <a:t>La loi OTSS de juillet 2019 prévoit la création de Mon espace santé par défaut, sauf opposition de la personne, c’est l’opt-out. </a:t>
            </a:r>
          </a:p>
          <a:p>
            <a:pPr defTabSz="1625519">
              <a:buClrTx/>
              <a:defRPr/>
            </a:pPr>
            <a:r>
              <a:rPr lang="fr-FR" i="1" dirty="0">
                <a:solidFill>
                  <a:srgbClr val="5E5E5E"/>
                </a:solidFill>
                <a:ea typeface="+mn-ea"/>
                <a:cs typeface="Arial" panose="020B0604020202020204" pitchFamily="34" charset="0"/>
              </a:rPr>
              <a:t>L’Opt-Out est un process de création de masse automatique des profils, sauf opposition.</a:t>
            </a:r>
            <a:endParaRPr lang="fr-FR" sz="1867" b="1" dirty="0">
              <a:solidFill>
                <a:srgbClr val="5E5E5E"/>
              </a:solidFill>
              <a:ea typeface="+mn-ea"/>
              <a:cs typeface="Arial" panose="020B0604020202020204" pitchFamily="34" charset="0"/>
            </a:endParaRPr>
          </a:p>
          <a:p>
            <a:pPr defTabSz="1625519">
              <a:buClrTx/>
              <a:defRPr/>
            </a:pPr>
            <a:endParaRPr lang="fr-FR" sz="1467" b="1" i="1" kern="0" dirty="0">
              <a:solidFill>
                <a:srgbClr val="5E5E5E"/>
              </a:solidFill>
              <a:cs typeface="Arial" panose="020B0604020202020204" pitchFamily="34" charset="0"/>
            </a:endParaRPr>
          </a:p>
        </p:txBody>
      </p:sp>
      <p:pic>
        <p:nvPicPr>
          <p:cNvPr id="38" name="Picture 4" descr="Free icon &quot;Email mail open at icon&quot;">
            <a:extLst>
              <a:ext uri="{FF2B5EF4-FFF2-40B4-BE49-F238E27FC236}">
                <a16:creationId xmlns="" xmlns:a16="http://schemas.microsoft.com/office/drawing/2014/main" id="{7B3AD393-55B2-4A15-8D76-FD9AEF36036F}"/>
              </a:ext>
            </a:extLst>
          </p:cNvPr>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3868046" y="3594483"/>
            <a:ext cx="621684" cy="62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8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7</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p:txBody>
          <a:bodyPr/>
          <a:lstStyle/>
          <a:p>
            <a:r>
              <a:rPr lang="fr-FR" dirty="0"/>
              <a:t>Le calendrier de déploiement</a:t>
            </a:r>
          </a:p>
        </p:txBody>
      </p:sp>
      <p:sp>
        <p:nvSpPr>
          <p:cNvPr id="46" name="Rechteck 543">
            <a:extLst>
              <a:ext uri="{FF2B5EF4-FFF2-40B4-BE49-F238E27FC236}">
                <a16:creationId xmlns="" xmlns:a16="http://schemas.microsoft.com/office/drawing/2014/main" id="{2E7A8C8A-999E-4A59-968B-3588E120B9D4}"/>
              </a:ext>
            </a:extLst>
          </p:cNvPr>
          <p:cNvSpPr/>
          <p:nvPr>
            <p:custDataLst>
              <p:tags r:id="rId3"/>
            </p:custDataLst>
          </p:nvPr>
        </p:nvSpPr>
        <p:spPr bwMode="gray">
          <a:xfrm>
            <a:off x="4675477" y="1783556"/>
            <a:ext cx="657425" cy="328693"/>
          </a:xfrm>
          <a:prstGeom prst="rect">
            <a:avLst/>
          </a:prstGeom>
          <a:noFill/>
          <a:ln w="25400" cap="flat" cmpd="sng" algn="ctr">
            <a:solidFill>
              <a:srgbClr val="4171B1"/>
            </a:solidFill>
            <a:prstDash val="solid"/>
            <a:headEnd/>
            <a:tailEnd/>
          </a:ln>
          <a:effectLst/>
        </p:spPr>
        <p:txBody>
          <a:bodyPr lIns="0" tIns="0" rIns="0" bIns="0"/>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0" i="0" u="none" strike="noStrike" kern="0" cap="none" spc="0" normalizeH="0" baseline="0" noProof="1">
                <a:ln>
                  <a:noFill/>
                </a:ln>
                <a:solidFill>
                  <a:srgbClr val="6F7072"/>
                </a:solidFill>
                <a:effectLst/>
                <a:uLnTx/>
                <a:uFillTx/>
              </a:rPr>
              <a:t>…</a:t>
            </a:r>
            <a:endParaRPr kumimoji="0" lang="en-US" sz="1600" b="0" i="0" u="none" strike="noStrike" kern="0" cap="none" spc="0" normalizeH="0" baseline="0" noProof="1">
              <a:ln>
                <a:noFill/>
              </a:ln>
              <a:solidFill>
                <a:srgbClr val="6F7072"/>
              </a:solidFill>
              <a:effectLst/>
              <a:uLnTx/>
              <a:uFillTx/>
            </a:endParaRPr>
          </a:p>
        </p:txBody>
      </p:sp>
      <p:sp>
        <p:nvSpPr>
          <p:cNvPr id="47" name="Rechteck 543">
            <a:extLst>
              <a:ext uri="{FF2B5EF4-FFF2-40B4-BE49-F238E27FC236}">
                <a16:creationId xmlns="" xmlns:a16="http://schemas.microsoft.com/office/drawing/2014/main" id="{CA44DDF1-FF41-4748-94F7-8BD14D899164}"/>
              </a:ext>
            </a:extLst>
          </p:cNvPr>
          <p:cNvSpPr/>
          <p:nvPr>
            <p:custDataLst>
              <p:tags r:id="rId4"/>
            </p:custDataLst>
          </p:nvPr>
        </p:nvSpPr>
        <p:spPr bwMode="gray">
          <a:xfrm>
            <a:off x="795957" y="1783556"/>
            <a:ext cx="850684" cy="328693"/>
          </a:xfrm>
          <a:prstGeom prst="rect">
            <a:avLst/>
          </a:prstGeom>
          <a:solidFill>
            <a:srgbClr val="4171B1"/>
          </a:solidFill>
          <a:ln w="25400" cap="flat" cmpd="sng" algn="ctr">
            <a:solidFill>
              <a:srgbClr val="4171B1"/>
            </a:solidFill>
            <a:prstDash val="solid"/>
            <a:headEnd/>
            <a:tailEnd/>
          </a:ln>
          <a:effectLst/>
        </p:spPr>
        <p:txBody>
          <a:bodyPr lIns="10586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en-US" sz="1600" b="1" i="0" u="none" strike="noStrike" kern="0" cap="none" spc="0" normalizeH="0" baseline="0" noProof="1">
                <a:ln>
                  <a:noFill/>
                </a:ln>
                <a:solidFill>
                  <a:srgbClr val="FFFFFF"/>
                </a:solidFill>
                <a:effectLst/>
                <a:uLnTx/>
                <a:uFillTx/>
              </a:rPr>
              <a:t>2021</a:t>
            </a:r>
          </a:p>
        </p:txBody>
      </p:sp>
      <p:sp>
        <p:nvSpPr>
          <p:cNvPr id="48" name="Rechteck 543">
            <a:extLst>
              <a:ext uri="{FF2B5EF4-FFF2-40B4-BE49-F238E27FC236}">
                <a16:creationId xmlns="" xmlns:a16="http://schemas.microsoft.com/office/drawing/2014/main" id="{5EE78306-4CDE-4229-A4F5-9828675663B6}"/>
              </a:ext>
            </a:extLst>
          </p:cNvPr>
          <p:cNvSpPr/>
          <p:nvPr>
            <p:custDataLst>
              <p:tags r:id="rId5"/>
            </p:custDataLst>
          </p:nvPr>
        </p:nvSpPr>
        <p:spPr bwMode="gray">
          <a:xfrm>
            <a:off x="7984929" y="1783556"/>
            <a:ext cx="1231885" cy="328693"/>
          </a:xfrm>
          <a:prstGeom prst="rect">
            <a:avLst/>
          </a:prstGeom>
          <a:noFill/>
          <a:ln w="25400" cap="flat" cmpd="sng" algn="ctr">
            <a:solidFill>
              <a:srgbClr val="4171B1"/>
            </a:solidFill>
            <a:prstDash val="solid"/>
            <a:headEnd/>
            <a:tailEnd/>
          </a:ln>
          <a:effectLst/>
        </p:spPr>
        <p:txBody>
          <a:bodyPr lIns="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1" i="0" u="none" strike="noStrike" kern="0" cap="none" spc="0" normalizeH="0" baseline="0" noProof="1">
                <a:ln>
                  <a:noFill/>
                </a:ln>
                <a:solidFill>
                  <a:srgbClr val="6F7072"/>
                </a:solidFill>
                <a:effectLst/>
                <a:uLnTx/>
                <a:uFillTx/>
              </a:rPr>
              <a:t>Février</a:t>
            </a:r>
            <a:endParaRPr kumimoji="0" lang="en-US" sz="1600" b="1" i="0" u="none" strike="noStrike" kern="0" cap="none" spc="0" normalizeH="0" baseline="0" noProof="1">
              <a:ln>
                <a:noFill/>
              </a:ln>
              <a:solidFill>
                <a:srgbClr val="6F7072"/>
              </a:solidFill>
              <a:effectLst/>
              <a:uLnTx/>
              <a:uFillTx/>
            </a:endParaRPr>
          </a:p>
        </p:txBody>
      </p:sp>
      <p:sp>
        <p:nvSpPr>
          <p:cNvPr id="49" name="Rechteck 543">
            <a:extLst>
              <a:ext uri="{FF2B5EF4-FFF2-40B4-BE49-F238E27FC236}">
                <a16:creationId xmlns="" xmlns:a16="http://schemas.microsoft.com/office/drawing/2014/main" id="{4AAD58F9-6263-4DA3-8FD6-D5F7A43299C9}"/>
              </a:ext>
            </a:extLst>
          </p:cNvPr>
          <p:cNvSpPr/>
          <p:nvPr>
            <p:custDataLst>
              <p:tags r:id="rId6"/>
            </p:custDataLst>
          </p:nvPr>
        </p:nvSpPr>
        <p:spPr bwMode="gray">
          <a:xfrm>
            <a:off x="9405624" y="1783556"/>
            <a:ext cx="1231885" cy="328693"/>
          </a:xfrm>
          <a:prstGeom prst="rect">
            <a:avLst/>
          </a:prstGeom>
          <a:noFill/>
          <a:ln w="25400" cap="flat" cmpd="sng" algn="ctr">
            <a:solidFill>
              <a:srgbClr val="4171B1"/>
            </a:solidFill>
            <a:prstDash val="solid"/>
            <a:headEnd/>
            <a:tailEnd/>
          </a:ln>
          <a:effectLst/>
        </p:spPr>
        <p:txBody>
          <a:bodyPr lIns="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1" i="0" u="none" strike="noStrike" kern="0" cap="none" spc="0" normalizeH="0" baseline="0" noProof="1">
                <a:ln>
                  <a:noFill/>
                </a:ln>
                <a:solidFill>
                  <a:srgbClr val="6F7072"/>
                </a:solidFill>
                <a:effectLst/>
                <a:uLnTx/>
                <a:uFillTx/>
              </a:rPr>
              <a:t>Mars</a:t>
            </a:r>
            <a:endParaRPr kumimoji="0" lang="en-US" sz="1600" b="1" i="0" u="none" strike="noStrike" kern="0" cap="none" spc="0" normalizeH="0" baseline="0" noProof="1">
              <a:ln>
                <a:noFill/>
              </a:ln>
              <a:solidFill>
                <a:srgbClr val="6F7072"/>
              </a:solidFill>
              <a:effectLst/>
              <a:uLnTx/>
              <a:uFillTx/>
            </a:endParaRPr>
          </a:p>
        </p:txBody>
      </p:sp>
      <p:sp>
        <p:nvSpPr>
          <p:cNvPr id="50" name="Rechteck 543">
            <a:extLst>
              <a:ext uri="{FF2B5EF4-FFF2-40B4-BE49-F238E27FC236}">
                <a16:creationId xmlns="" xmlns:a16="http://schemas.microsoft.com/office/drawing/2014/main" id="{824C437A-9B48-46D4-8BA5-AE9D6DE6DDB3}"/>
              </a:ext>
            </a:extLst>
          </p:cNvPr>
          <p:cNvSpPr/>
          <p:nvPr>
            <p:custDataLst>
              <p:tags r:id="rId7"/>
            </p:custDataLst>
          </p:nvPr>
        </p:nvSpPr>
        <p:spPr bwMode="gray">
          <a:xfrm>
            <a:off x="3254781" y="1783556"/>
            <a:ext cx="1231887" cy="328693"/>
          </a:xfrm>
          <a:prstGeom prst="rect">
            <a:avLst/>
          </a:prstGeom>
          <a:noFill/>
          <a:ln w="25400" cap="flat" cmpd="sng" algn="ctr">
            <a:solidFill>
              <a:srgbClr val="4171B1"/>
            </a:solidFill>
            <a:prstDash val="solid"/>
            <a:headEnd/>
            <a:tailEnd/>
          </a:ln>
          <a:effectLst/>
        </p:spPr>
        <p:txBody>
          <a:bodyPr lIns="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1" i="0" u="none" strike="noStrike" kern="0" cap="none" spc="0" normalizeH="0" baseline="0" noProof="1">
                <a:ln>
                  <a:noFill/>
                </a:ln>
                <a:solidFill>
                  <a:srgbClr val="6F7072"/>
                </a:solidFill>
                <a:effectLst/>
                <a:uLnTx/>
                <a:uFillTx/>
              </a:rPr>
              <a:t>Septembre</a:t>
            </a:r>
            <a:endParaRPr kumimoji="0" lang="en-US" sz="1600" b="1" i="0" u="none" strike="noStrike" kern="0" cap="none" spc="0" normalizeH="0" baseline="0" noProof="1">
              <a:ln>
                <a:noFill/>
              </a:ln>
              <a:solidFill>
                <a:srgbClr val="6F7072"/>
              </a:solidFill>
              <a:effectLst/>
              <a:uLnTx/>
              <a:uFillTx/>
            </a:endParaRPr>
          </a:p>
        </p:txBody>
      </p:sp>
      <p:sp>
        <p:nvSpPr>
          <p:cNvPr id="51" name="Rechteck 543">
            <a:extLst>
              <a:ext uri="{FF2B5EF4-FFF2-40B4-BE49-F238E27FC236}">
                <a16:creationId xmlns="" xmlns:a16="http://schemas.microsoft.com/office/drawing/2014/main" id="{64B1932B-841D-42B1-9FB2-F6FC6F32E43B}"/>
              </a:ext>
            </a:extLst>
          </p:cNvPr>
          <p:cNvSpPr/>
          <p:nvPr>
            <p:custDataLst>
              <p:tags r:id="rId8"/>
            </p:custDataLst>
          </p:nvPr>
        </p:nvSpPr>
        <p:spPr bwMode="gray">
          <a:xfrm>
            <a:off x="1835450" y="1783556"/>
            <a:ext cx="1230521" cy="328693"/>
          </a:xfrm>
          <a:prstGeom prst="rect">
            <a:avLst/>
          </a:prstGeom>
          <a:noFill/>
          <a:ln w="25400" cap="flat" cmpd="sng" algn="ctr">
            <a:solidFill>
              <a:srgbClr val="4171B1"/>
            </a:solidFill>
            <a:prstDash val="solid"/>
            <a:headEnd/>
            <a:tailEnd/>
          </a:ln>
          <a:effectLst/>
        </p:spPr>
        <p:txBody>
          <a:bodyPr lIns="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1" i="0" u="none" strike="noStrike" kern="0" cap="none" spc="0" normalizeH="0" baseline="0" noProof="1">
                <a:ln>
                  <a:noFill/>
                </a:ln>
                <a:solidFill>
                  <a:srgbClr val="6F7072"/>
                </a:solidFill>
                <a:effectLst/>
                <a:uLnTx/>
                <a:uFillTx/>
              </a:rPr>
              <a:t>Août</a:t>
            </a:r>
            <a:endParaRPr kumimoji="0" lang="en-US" sz="1600" b="1" i="0" u="none" strike="noStrike" kern="0" cap="none" spc="0" normalizeH="0" baseline="0" noProof="1">
              <a:ln>
                <a:noFill/>
              </a:ln>
              <a:solidFill>
                <a:srgbClr val="6F7072"/>
              </a:solidFill>
              <a:effectLst/>
              <a:uLnTx/>
              <a:uFillTx/>
            </a:endParaRPr>
          </a:p>
        </p:txBody>
      </p:sp>
      <p:sp>
        <p:nvSpPr>
          <p:cNvPr id="52" name="Rechteck 543">
            <a:extLst>
              <a:ext uri="{FF2B5EF4-FFF2-40B4-BE49-F238E27FC236}">
                <a16:creationId xmlns="" xmlns:a16="http://schemas.microsoft.com/office/drawing/2014/main" id="{9627E0A2-444A-4B1C-BC27-DB2672E6BE27}"/>
              </a:ext>
            </a:extLst>
          </p:cNvPr>
          <p:cNvSpPr/>
          <p:nvPr>
            <p:custDataLst>
              <p:tags r:id="rId9"/>
            </p:custDataLst>
          </p:nvPr>
        </p:nvSpPr>
        <p:spPr bwMode="gray">
          <a:xfrm>
            <a:off x="6564234" y="1783556"/>
            <a:ext cx="1231887" cy="328693"/>
          </a:xfrm>
          <a:prstGeom prst="rect">
            <a:avLst/>
          </a:prstGeom>
          <a:solidFill>
            <a:srgbClr val="FFFFFF"/>
          </a:solidFill>
          <a:ln w="25400" cap="flat" cmpd="sng" algn="ctr">
            <a:solidFill>
              <a:srgbClr val="4171B1"/>
            </a:solidFill>
            <a:prstDash val="solid"/>
            <a:headEnd/>
            <a:tailEnd/>
          </a:ln>
          <a:effectLst/>
        </p:spPr>
        <p:txBody>
          <a:bodyPr lIns="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1" i="0" u="none" strike="noStrike" kern="0" cap="none" spc="0" normalizeH="0" baseline="0" noProof="1">
                <a:ln>
                  <a:noFill/>
                </a:ln>
                <a:solidFill>
                  <a:srgbClr val="6F7072"/>
                </a:solidFill>
                <a:effectLst/>
                <a:uLnTx/>
                <a:uFillTx/>
              </a:rPr>
              <a:t>Janvier</a:t>
            </a:r>
            <a:endParaRPr kumimoji="0" lang="en-US" sz="1600" b="1" i="0" u="none" strike="noStrike" kern="0" cap="none" spc="0" normalizeH="0" baseline="0" noProof="1">
              <a:ln>
                <a:noFill/>
              </a:ln>
              <a:solidFill>
                <a:srgbClr val="6F7072"/>
              </a:solidFill>
              <a:effectLst/>
              <a:uLnTx/>
              <a:uFillTx/>
            </a:endParaRPr>
          </a:p>
        </p:txBody>
      </p:sp>
      <p:sp>
        <p:nvSpPr>
          <p:cNvPr id="53" name="Rechteck 543">
            <a:extLst>
              <a:ext uri="{FF2B5EF4-FFF2-40B4-BE49-F238E27FC236}">
                <a16:creationId xmlns="" xmlns:a16="http://schemas.microsoft.com/office/drawing/2014/main" id="{46B9498D-2FAB-4D7E-9C68-B6C0EB45F5FD}"/>
              </a:ext>
            </a:extLst>
          </p:cNvPr>
          <p:cNvSpPr/>
          <p:nvPr>
            <p:custDataLst>
              <p:tags r:id="rId10"/>
            </p:custDataLst>
          </p:nvPr>
        </p:nvSpPr>
        <p:spPr bwMode="gray">
          <a:xfrm>
            <a:off x="5521712" y="1783556"/>
            <a:ext cx="853713" cy="328693"/>
          </a:xfrm>
          <a:prstGeom prst="rect">
            <a:avLst/>
          </a:prstGeom>
          <a:solidFill>
            <a:srgbClr val="4171B1"/>
          </a:solidFill>
          <a:ln w="25400" cap="flat" cmpd="sng" algn="ctr">
            <a:solidFill>
              <a:srgbClr val="4171B1"/>
            </a:solidFill>
            <a:prstDash val="solid"/>
            <a:headEnd/>
            <a:tailEnd/>
          </a:ln>
          <a:effectLst/>
        </p:spPr>
        <p:txBody>
          <a:bodyPr lIns="10586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en-US" sz="1600" b="1" i="0" u="none" strike="noStrike" kern="0" cap="none" spc="0" normalizeH="0" baseline="0" noProof="1">
                <a:ln>
                  <a:noFill/>
                </a:ln>
                <a:solidFill>
                  <a:srgbClr val="FFFFFF"/>
                </a:solidFill>
                <a:effectLst/>
                <a:uLnTx/>
                <a:uFillTx/>
              </a:rPr>
              <a:t>2022</a:t>
            </a:r>
          </a:p>
        </p:txBody>
      </p:sp>
      <p:sp>
        <p:nvSpPr>
          <p:cNvPr id="54" name="Rechteck 543">
            <a:extLst>
              <a:ext uri="{FF2B5EF4-FFF2-40B4-BE49-F238E27FC236}">
                <a16:creationId xmlns="" xmlns:a16="http://schemas.microsoft.com/office/drawing/2014/main" id="{9F89FFB3-343D-4C5C-8015-DB321428BE46}"/>
              </a:ext>
            </a:extLst>
          </p:cNvPr>
          <p:cNvSpPr/>
          <p:nvPr>
            <p:custDataLst>
              <p:tags r:id="rId11"/>
            </p:custDataLst>
          </p:nvPr>
        </p:nvSpPr>
        <p:spPr bwMode="gray">
          <a:xfrm>
            <a:off x="10826316" y="1783556"/>
            <a:ext cx="1231885" cy="328693"/>
          </a:xfrm>
          <a:prstGeom prst="rect">
            <a:avLst/>
          </a:prstGeom>
          <a:noFill/>
          <a:ln w="25400" cap="flat" cmpd="sng" algn="ctr">
            <a:solidFill>
              <a:srgbClr val="4171B1"/>
            </a:solidFill>
            <a:prstDash val="solid"/>
            <a:headEnd/>
            <a:tailEnd/>
          </a:ln>
          <a:effectLst/>
        </p:spPr>
        <p:txBody>
          <a:bodyPr lIns="0" tIns="0" rIns="0" bIns="0" anchor="ctr"/>
          <a:lstStyle/>
          <a:p>
            <a:pPr marL="130706" marR="0" lvl="0" indent="-130706" algn="ctr" defTabSz="1344404" eaLnBrk="1" fontAlgn="auto" latinLnBrk="0" hangingPunct="1">
              <a:lnSpc>
                <a:spcPct val="100000"/>
              </a:lnSpc>
              <a:spcBef>
                <a:spcPts val="0"/>
              </a:spcBef>
              <a:spcAft>
                <a:spcPts val="883"/>
              </a:spcAft>
              <a:buClr>
                <a:srgbClr val="808080">
                  <a:lumMod val="50000"/>
                </a:srgbClr>
              </a:buClr>
              <a:buSzPct val="80000"/>
              <a:buFontTx/>
              <a:buNone/>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kumimoji="0" lang="fr-FR" sz="1600" b="1" i="0" u="none" strike="noStrike" kern="0" cap="none" spc="0" normalizeH="0" baseline="0" noProof="1">
                <a:ln>
                  <a:noFill/>
                </a:ln>
                <a:solidFill>
                  <a:srgbClr val="6F7072"/>
                </a:solidFill>
                <a:effectLst/>
                <a:uLnTx/>
                <a:uFillTx/>
              </a:rPr>
              <a:t>Avril</a:t>
            </a:r>
            <a:endParaRPr kumimoji="0" lang="en-US" sz="1600" b="1" i="0" u="none" strike="noStrike" kern="0" cap="none" spc="0" normalizeH="0" baseline="0" noProof="1">
              <a:ln>
                <a:noFill/>
              </a:ln>
              <a:solidFill>
                <a:srgbClr val="6F7072"/>
              </a:solidFill>
              <a:effectLst/>
              <a:uLnTx/>
              <a:uFillTx/>
            </a:endParaRPr>
          </a:p>
        </p:txBody>
      </p:sp>
      <p:grpSp>
        <p:nvGrpSpPr>
          <p:cNvPr id="55" name="Groupe 123">
            <a:extLst>
              <a:ext uri="{FF2B5EF4-FFF2-40B4-BE49-F238E27FC236}">
                <a16:creationId xmlns="" xmlns:a16="http://schemas.microsoft.com/office/drawing/2014/main" id="{8CA32B2B-3FC2-4A88-8FCB-BC6BFD3FABFB}"/>
              </a:ext>
            </a:extLst>
          </p:cNvPr>
          <p:cNvGrpSpPr>
            <a:grpSpLocks/>
          </p:cNvGrpSpPr>
          <p:nvPr>
            <p:custDataLst>
              <p:tags r:id="rId12"/>
            </p:custDataLst>
          </p:nvPr>
        </p:nvGrpSpPr>
        <p:grpSpPr bwMode="auto">
          <a:xfrm>
            <a:off x="259479" y="4611706"/>
            <a:ext cx="571633" cy="464399"/>
            <a:chOff x="7159625" y="2016125"/>
            <a:chExt cx="1171576" cy="949325"/>
          </a:xfrm>
          <a:solidFill>
            <a:srgbClr val="007FAD"/>
          </a:solidFill>
        </p:grpSpPr>
        <p:sp>
          <p:nvSpPr>
            <p:cNvPr id="56" name="Freeform 55">
              <a:extLst>
                <a:ext uri="{FF2B5EF4-FFF2-40B4-BE49-F238E27FC236}">
                  <a16:creationId xmlns="" xmlns:a16="http://schemas.microsoft.com/office/drawing/2014/main" id="{4BDCC1BE-D3B9-44B3-9578-0C5366EC07C4}"/>
                </a:ext>
              </a:extLst>
            </p:cNvPr>
            <p:cNvSpPr>
              <a:spLocks noEditPoints="1"/>
            </p:cNvSpPr>
            <p:nvPr/>
          </p:nvSpPr>
          <p:spPr bwMode="auto">
            <a:xfrm>
              <a:off x="7768022" y="2016125"/>
              <a:ext cx="563179" cy="565469"/>
            </a:xfrm>
            <a:custGeom>
              <a:avLst/>
              <a:gdLst/>
              <a:ahLst/>
              <a:cxnLst>
                <a:cxn ang="0">
                  <a:pos x="29" y="30"/>
                </a:cxn>
                <a:cxn ang="0">
                  <a:pos x="20" y="29"/>
                </a:cxn>
                <a:cxn ang="0">
                  <a:pos x="20" y="20"/>
                </a:cxn>
                <a:cxn ang="0">
                  <a:pos x="30" y="21"/>
                </a:cxn>
                <a:cxn ang="0">
                  <a:pos x="29" y="30"/>
                </a:cxn>
                <a:cxn ang="0">
                  <a:pos x="41" y="24"/>
                </a:cxn>
                <a:cxn ang="0">
                  <a:pos x="40" y="19"/>
                </a:cxn>
                <a:cxn ang="0">
                  <a:pos x="45" y="12"/>
                </a:cxn>
                <a:cxn ang="0">
                  <a:pos x="45" y="10"/>
                </a:cxn>
                <a:cxn ang="0">
                  <a:pos x="41" y="6"/>
                </a:cxn>
                <a:cxn ang="0">
                  <a:pos x="40" y="6"/>
                </a:cxn>
                <a:cxn ang="0">
                  <a:pos x="32" y="11"/>
                </a:cxn>
                <a:cxn ang="0">
                  <a:pos x="27" y="9"/>
                </a:cxn>
                <a:cxn ang="0">
                  <a:pos x="24" y="1"/>
                </a:cxn>
                <a:cxn ang="0">
                  <a:pos x="22" y="0"/>
                </a:cxn>
                <a:cxn ang="0">
                  <a:pos x="17" y="1"/>
                </a:cxn>
                <a:cxn ang="0">
                  <a:pos x="16" y="3"/>
                </a:cxn>
                <a:cxn ang="0">
                  <a:pos x="16" y="11"/>
                </a:cxn>
                <a:cxn ang="0">
                  <a:pos x="14" y="13"/>
                </a:cxn>
                <a:cxn ang="0">
                  <a:pos x="12" y="15"/>
                </a:cxn>
                <a:cxn ang="0">
                  <a:pos x="3" y="14"/>
                </a:cxn>
                <a:cxn ang="0">
                  <a:pos x="2" y="15"/>
                </a:cxn>
                <a:cxn ang="0">
                  <a:pos x="0" y="20"/>
                </a:cxn>
                <a:cxn ang="0">
                  <a:pos x="1" y="22"/>
                </a:cxn>
                <a:cxn ang="0">
                  <a:pos x="8" y="25"/>
                </a:cxn>
                <a:cxn ang="0">
                  <a:pos x="10" y="31"/>
                </a:cxn>
                <a:cxn ang="0">
                  <a:pos x="4" y="38"/>
                </a:cxn>
                <a:cxn ang="0">
                  <a:pos x="4" y="40"/>
                </a:cxn>
                <a:cxn ang="0">
                  <a:pos x="8" y="44"/>
                </a:cxn>
                <a:cxn ang="0">
                  <a:pos x="9" y="44"/>
                </a:cxn>
                <a:cxn ang="0">
                  <a:pos x="10" y="44"/>
                </a:cxn>
                <a:cxn ang="0">
                  <a:pos x="17" y="39"/>
                </a:cxn>
                <a:cxn ang="0">
                  <a:pos x="23" y="41"/>
                </a:cxn>
                <a:cxn ang="0">
                  <a:pos x="26" y="49"/>
                </a:cxn>
                <a:cxn ang="0">
                  <a:pos x="27" y="50"/>
                </a:cxn>
                <a:cxn ang="0">
                  <a:pos x="28" y="50"/>
                </a:cxn>
                <a:cxn ang="0">
                  <a:pos x="33" y="49"/>
                </a:cxn>
                <a:cxn ang="0">
                  <a:pos x="34" y="47"/>
                </a:cxn>
                <a:cxn ang="0">
                  <a:pos x="33" y="39"/>
                </a:cxn>
                <a:cxn ang="0">
                  <a:pos x="36" y="37"/>
                </a:cxn>
                <a:cxn ang="0">
                  <a:pos x="38" y="35"/>
                </a:cxn>
                <a:cxn ang="0">
                  <a:pos x="46" y="36"/>
                </a:cxn>
                <a:cxn ang="0">
                  <a:pos x="46" y="36"/>
                </a:cxn>
                <a:cxn ang="0">
                  <a:pos x="48" y="35"/>
                </a:cxn>
                <a:cxn ang="0">
                  <a:pos x="49" y="30"/>
                </a:cxn>
                <a:cxn ang="0">
                  <a:pos x="49" y="28"/>
                </a:cxn>
                <a:cxn ang="0">
                  <a:pos x="41" y="24"/>
                </a:cxn>
              </a:cxnLst>
              <a:rect l="0" t="0" r="r" b="b"/>
              <a:pathLst>
                <a:path w="50" h="50">
                  <a:moveTo>
                    <a:pt x="29" y="30"/>
                  </a:moveTo>
                  <a:cubicBezTo>
                    <a:pt x="27" y="32"/>
                    <a:pt x="22" y="32"/>
                    <a:pt x="20" y="29"/>
                  </a:cubicBezTo>
                  <a:cubicBezTo>
                    <a:pt x="18" y="27"/>
                    <a:pt x="18" y="23"/>
                    <a:pt x="20" y="20"/>
                  </a:cubicBezTo>
                  <a:cubicBezTo>
                    <a:pt x="23" y="18"/>
                    <a:pt x="27" y="18"/>
                    <a:pt x="30" y="21"/>
                  </a:cubicBezTo>
                  <a:cubicBezTo>
                    <a:pt x="32" y="23"/>
                    <a:pt x="32" y="27"/>
                    <a:pt x="29" y="30"/>
                  </a:cubicBezTo>
                  <a:moveTo>
                    <a:pt x="41" y="24"/>
                  </a:moveTo>
                  <a:cubicBezTo>
                    <a:pt x="41" y="22"/>
                    <a:pt x="41" y="20"/>
                    <a:pt x="40" y="19"/>
                  </a:cubicBezTo>
                  <a:cubicBezTo>
                    <a:pt x="45" y="12"/>
                    <a:pt x="45" y="12"/>
                    <a:pt x="45" y="12"/>
                  </a:cubicBezTo>
                  <a:cubicBezTo>
                    <a:pt x="46" y="11"/>
                    <a:pt x="46" y="11"/>
                    <a:pt x="45" y="10"/>
                  </a:cubicBezTo>
                  <a:cubicBezTo>
                    <a:pt x="41" y="6"/>
                    <a:pt x="41" y="6"/>
                    <a:pt x="41" y="6"/>
                  </a:cubicBezTo>
                  <a:cubicBezTo>
                    <a:pt x="41" y="5"/>
                    <a:pt x="40" y="5"/>
                    <a:pt x="40" y="6"/>
                  </a:cubicBezTo>
                  <a:cubicBezTo>
                    <a:pt x="32" y="11"/>
                    <a:pt x="32" y="11"/>
                    <a:pt x="32" y="11"/>
                  </a:cubicBezTo>
                  <a:cubicBezTo>
                    <a:pt x="31" y="10"/>
                    <a:pt x="29" y="9"/>
                    <a:pt x="27" y="9"/>
                  </a:cubicBezTo>
                  <a:cubicBezTo>
                    <a:pt x="24" y="1"/>
                    <a:pt x="24" y="1"/>
                    <a:pt x="24" y="1"/>
                  </a:cubicBezTo>
                  <a:cubicBezTo>
                    <a:pt x="23" y="0"/>
                    <a:pt x="23" y="0"/>
                    <a:pt x="22" y="0"/>
                  </a:cubicBezTo>
                  <a:cubicBezTo>
                    <a:pt x="17" y="1"/>
                    <a:pt x="17" y="1"/>
                    <a:pt x="17" y="1"/>
                  </a:cubicBezTo>
                  <a:cubicBezTo>
                    <a:pt x="16" y="1"/>
                    <a:pt x="15" y="2"/>
                    <a:pt x="16" y="3"/>
                  </a:cubicBezTo>
                  <a:cubicBezTo>
                    <a:pt x="16" y="11"/>
                    <a:pt x="16" y="11"/>
                    <a:pt x="16" y="11"/>
                  </a:cubicBezTo>
                  <a:cubicBezTo>
                    <a:pt x="15" y="12"/>
                    <a:pt x="14" y="12"/>
                    <a:pt x="14" y="13"/>
                  </a:cubicBezTo>
                  <a:cubicBezTo>
                    <a:pt x="13" y="14"/>
                    <a:pt x="12" y="14"/>
                    <a:pt x="12" y="15"/>
                  </a:cubicBezTo>
                  <a:cubicBezTo>
                    <a:pt x="3" y="14"/>
                    <a:pt x="3" y="14"/>
                    <a:pt x="3" y="14"/>
                  </a:cubicBezTo>
                  <a:cubicBezTo>
                    <a:pt x="3" y="14"/>
                    <a:pt x="2" y="14"/>
                    <a:pt x="2" y="15"/>
                  </a:cubicBezTo>
                  <a:cubicBezTo>
                    <a:pt x="0" y="20"/>
                    <a:pt x="0" y="20"/>
                    <a:pt x="0" y="20"/>
                  </a:cubicBezTo>
                  <a:cubicBezTo>
                    <a:pt x="0" y="21"/>
                    <a:pt x="0" y="21"/>
                    <a:pt x="1" y="22"/>
                  </a:cubicBezTo>
                  <a:cubicBezTo>
                    <a:pt x="8" y="25"/>
                    <a:pt x="8" y="25"/>
                    <a:pt x="8" y="25"/>
                  </a:cubicBezTo>
                  <a:cubicBezTo>
                    <a:pt x="9" y="27"/>
                    <a:pt x="9" y="29"/>
                    <a:pt x="10" y="31"/>
                  </a:cubicBezTo>
                  <a:cubicBezTo>
                    <a:pt x="4" y="38"/>
                    <a:pt x="4" y="38"/>
                    <a:pt x="4" y="38"/>
                  </a:cubicBezTo>
                  <a:cubicBezTo>
                    <a:pt x="4" y="39"/>
                    <a:pt x="4" y="39"/>
                    <a:pt x="4" y="40"/>
                  </a:cubicBezTo>
                  <a:cubicBezTo>
                    <a:pt x="8" y="44"/>
                    <a:pt x="8" y="44"/>
                    <a:pt x="8" y="44"/>
                  </a:cubicBezTo>
                  <a:cubicBezTo>
                    <a:pt x="8" y="44"/>
                    <a:pt x="9" y="44"/>
                    <a:pt x="9" y="44"/>
                  </a:cubicBezTo>
                  <a:cubicBezTo>
                    <a:pt x="9" y="44"/>
                    <a:pt x="10" y="44"/>
                    <a:pt x="10" y="44"/>
                  </a:cubicBezTo>
                  <a:cubicBezTo>
                    <a:pt x="17" y="39"/>
                    <a:pt x="17" y="39"/>
                    <a:pt x="17" y="39"/>
                  </a:cubicBezTo>
                  <a:cubicBezTo>
                    <a:pt x="19" y="40"/>
                    <a:pt x="21" y="41"/>
                    <a:pt x="23" y="41"/>
                  </a:cubicBezTo>
                  <a:cubicBezTo>
                    <a:pt x="26" y="49"/>
                    <a:pt x="26" y="49"/>
                    <a:pt x="26" y="49"/>
                  </a:cubicBezTo>
                  <a:cubicBezTo>
                    <a:pt x="26" y="50"/>
                    <a:pt x="27" y="50"/>
                    <a:pt x="27" y="50"/>
                  </a:cubicBezTo>
                  <a:cubicBezTo>
                    <a:pt x="27" y="50"/>
                    <a:pt x="27" y="50"/>
                    <a:pt x="28" y="50"/>
                  </a:cubicBezTo>
                  <a:cubicBezTo>
                    <a:pt x="33" y="49"/>
                    <a:pt x="33" y="49"/>
                    <a:pt x="33" y="49"/>
                  </a:cubicBezTo>
                  <a:cubicBezTo>
                    <a:pt x="34" y="49"/>
                    <a:pt x="34" y="48"/>
                    <a:pt x="34" y="47"/>
                  </a:cubicBezTo>
                  <a:cubicBezTo>
                    <a:pt x="33" y="39"/>
                    <a:pt x="33" y="39"/>
                    <a:pt x="33" y="39"/>
                  </a:cubicBezTo>
                  <a:cubicBezTo>
                    <a:pt x="34" y="38"/>
                    <a:pt x="35" y="38"/>
                    <a:pt x="36" y="37"/>
                  </a:cubicBezTo>
                  <a:cubicBezTo>
                    <a:pt x="37" y="36"/>
                    <a:pt x="37" y="36"/>
                    <a:pt x="38" y="35"/>
                  </a:cubicBezTo>
                  <a:cubicBezTo>
                    <a:pt x="46" y="36"/>
                    <a:pt x="46" y="36"/>
                    <a:pt x="46" y="36"/>
                  </a:cubicBezTo>
                  <a:cubicBezTo>
                    <a:pt x="46" y="36"/>
                    <a:pt x="46" y="36"/>
                    <a:pt x="46" y="36"/>
                  </a:cubicBezTo>
                  <a:cubicBezTo>
                    <a:pt x="47" y="36"/>
                    <a:pt x="48" y="36"/>
                    <a:pt x="48" y="35"/>
                  </a:cubicBezTo>
                  <a:cubicBezTo>
                    <a:pt x="49" y="30"/>
                    <a:pt x="49" y="30"/>
                    <a:pt x="49" y="30"/>
                  </a:cubicBezTo>
                  <a:cubicBezTo>
                    <a:pt x="50" y="29"/>
                    <a:pt x="49" y="28"/>
                    <a:pt x="49" y="28"/>
                  </a:cubicBezTo>
                  <a:lnTo>
                    <a:pt x="41" y="24"/>
                  </a:lnTo>
                  <a:close/>
                </a:path>
              </a:pathLst>
            </a:custGeom>
            <a:grpFill/>
            <a:ln w="9525">
              <a:solidFill>
                <a:srgbClr val="007FAD"/>
              </a:solidFill>
              <a:round/>
              <a:headEnd/>
              <a:tailEnd/>
            </a:ln>
          </p:spPr>
          <p:txBody>
            <a:bodyPr/>
            <a:lstStyle/>
            <a:p>
              <a:pPr>
                <a:defRPr/>
              </a:pPr>
              <a:endParaRPr lang="fr-FR" sz="1600">
                <a:solidFill>
                  <a:prstClr val="black"/>
                </a:solidFill>
                <a:cs typeface="Arial" panose="020B0604020202020204" pitchFamily="34" charset="0"/>
              </a:endParaRPr>
            </a:p>
          </p:txBody>
        </p:sp>
        <p:sp>
          <p:nvSpPr>
            <p:cNvPr id="57" name="Freeform 56">
              <a:extLst>
                <a:ext uri="{FF2B5EF4-FFF2-40B4-BE49-F238E27FC236}">
                  <a16:creationId xmlns="" xmlns:a16="http://schemas.microsoft.com/office/drawing/2014/main" id="{ED705891-61F5-4E01-A8B8-311DDAAD2033}"/>
                </a:ext>
              </a:extLst>
            </p:cNvPr>
            <p:cNvSpPr>
              <a:spLocks noEditPoints="1"/>
            </p:cNvSpPr>
            <p:nvPr/>
          </p:nvSpPr>
          <p:spPr bwMode="auto">
            <a:xfrm>
              <a:off x="7159625" y="2243139"/>
              <a:ext cx="731720" cy="722311"/>
            </a:xfrm>
            <a:custGeom>
              <a:avLst/>
              <a:gdLst/>
              <a:ahLst/>
              <a:cxnLst>
                <a:cxn ang="0">
                  <a:pos x="26" y="25"/>
                </a:cxn>
                <a:cxn ang="0">
                  <a:pos x="33" y="22"/>
                </a:cxn>
                <a:cxn ang="0">
                  <a:pos x="39" y="25"/>
                </a:cxn>
                <a:cxn ang="0">
                  <a:pos x="42" y="32"/>
                </a:cxn>
                <a:cxn ang="0">
                  <a:pos x="39" y="39"/>
                </a:cxn>
                <a:cxn ang="0">
                  <a:pos x="33" y="42"/>
                </a:cxn>
                <a:cxn ang="0">
                  <a:pos x="26" y="39"/>
                </a:cxn>
                <a:cxn ang="0">
                  <a:pos x="23" y="32"/>
                </a:cxn>
                <a:cxn ang="0">
                  <a:pos x="26" y="25"/>
                </a:cxn>
                <a:cxn ang="0">
                  <a:pos x="27" y="54"/>
                </a:cxn>
                <a:cxn ang="0">
                  <a:pos x="28" y="63"/>
                </a:cxn>
                <a:cxn ang="0">
                  <a:pos x="29" y="64"/>
                </a:cxn>
                <a:cxn ang="0">
                  <a:pos x="36" y="64"/>
                </a:cxn>
                <a:cxn ang="0">
                  <a:pos x="37" y="63"/>
                </a:cxn>
                <a:cxn ang="0">
                  <a:pos x="38" y="54"/>
                </a:cxn>
                <a:cxn ang="0">
                  <a:pos x="44" y="51"/>
                </a:cxn>
                <a:cxn ang="0">
                  <a:pos x="51" y="57"/>
                </a:cxn>
                <a:cxn ang="0">
                  <a:pos x="52" y="57"/>
                </a:cxn>
                <a:cxn ang="0">
                  <a:pos x="53" y="57"/>
                </a:cxn>
                <a:cxn ang="0">
                  <a:pos x="58" y="52"/>
                </a:cxn>
                <a:cxn ang="0">
                  <a:pos x="58" y="51"/>
                </a:cxn>
                <a:cxn ang="0">
                  <a:pos x="52" y="44"/>
                </a:cxn>
                <a:cxn ang="0">
                  <a:pos x="55" y="37"/>
                </a:cxn>
                <a:cxn ang="0">
                  <a:pos x="64" y="36"/>
                </a:cxn>
                <a:cxn ang="0">
                  <a:pos x="65" y="35"/>
                </a:cxn>
                <a:cxn ang="0">
                  <a:pos x="65" y="29"/>
                </a:cxn>
                <a:cxn ang="0">
                  <a:pos x="64" y="28"/>
                </a:cxn>
                <a:cxn ang="0">
                  <a:pos x="55" y="26"/>
                </a:cxn>
                <a:cxn ang="0">
                  <a:pos x="52" y="20"/>
                </a:cxn>
                <a:cxn ang="0">
                  <a:pos x="58" y="13"/>
                </a:cxn>
                <a:cxn ang="0">
                  <a:pos x="58" y="11"/>
                </a:cxn>
                <a:cxn ang="0">
                  <a:pos x="53" y="7"/>
                </a:cxn>
                <a:cxn ang="0">
                  <a:pos x="51" y="7"/>
                </a:cxn>
                <a:cxn ang="0">
                  <a:pos x="44" y="12"/>
                </a:cxn>
                <a:cxn ang="0">
                  <a:pos x="38" y="10"/>
                </a:cxn>
                <a:cxn ang="0">
                  <a:pos x="37" y="1"/>
                </a:cxn>
                <a:cxn ang="0">
                  <a:pos x="36" y="0"/>
                </a:cxn>
                <a:cxn ang="0">
                  <a:pos x="29" y="0"/>
                </a:cxn>
                <a:cxn ang="0">
                  <a:pos x="28" y="1"/>
                </a:cxn>
                <a:cxn ang="0">
                  <a:pos x="27" y="10"/>
                </a:cxn>
                <a:cxn ang="0">
                  <a:pos x="21" y="12"/>
                </a:cxn>
                <a:cxn ang="0">
                  <a:pos x="14" y="7"/>
                </a:cxn>
                <a:cxn ang="0">
                  <a:pos x="12" y="7"/>
                </a:cxn>
                <a:cxn ang="0">
                  <a:pos x="8" y="11"/>
                </a:cxn>
                <a:cxn ang="0">
                  <a:pos x="7" y="13"/>
                </a:cxn>
                <a:cxn ang="0">
                  <a:pos x="13" y="20"/>
                </a:cxn>
                <a:cxn ang="0">
                  <a:pos x="10" y="26"/>
                </a:cxn>
                <a:cxn ang="0">
                  <a:pos x="1" y="28"/>
                </a:cxn>
                <a:cxn ang="0">
                  <a:pos x="0" y="29"/>
                </a:cxn>
                <a:cxn ang="0">
                  <a:pos x="0" y="35"/>
                </a:cxn>
                <a:cxn ang="0">
                  <a:pos x="1" y="36"/>
                </a:cxn>
                <a:cxn ang="0">
                  <a:pos x="10" y="37"/>
                </a:cxn>
                <a:cxn ang="0">
                  <a:pos x="13" y="44"/>
                </a:cxn>
                <a:cxn ang="0">
                  <a:pos x="7" y="51"/>
                </a:cxn>
                <a:cxn ang="0">
                  <a:pos x="8" y="52"/>
                </a:cxn>
                <a:cxn ang="0">
                  <a:pos x="12" y="57"/>
                </a:cxn>
                <a:cxn ang="0">
                  <a:pos x="13" y="57"/>
                </a:cxn>
                <a:cxn ang="0">
                  <a:pos x="14" y="57"/>
                </a:cxn>
                <a:cxn ang="0">
                  <a:pos x="21" y="51"/>
                </a:cxn>
                <a:cxn ang="0">
                  <a:pos x="27" y="54"/>
                </a:cxn>
              </a:cxnLst>
              <a:rect l="0" t="0" r="r" b="b"/>
              <a:pathLst>
                <a:path w="65" h="64">
                  <a:moveTo>
                    <a:pt x="26" y="25"/>
                  </a:moveTo>
                  <a:cubicBezTo>
                    <a:pt x="28" y="23"/>
                    <a:pt x="30" y="22"/>
                    <a:pt x="33" y="22"/>
                  </a:cubicBezTo>
                  <a:cubicBezTo>
                    <a:pt x="35" y="22"/>
                    <a:pt x="38" y="23"/>
                    <a:pt x="39" y="25"/>
                  </a:cubicBezTo>
                  <a:cubicBezTo>
                    <a:pt x="41" y="27"/>
                    <a:pt x="42" y="29"/>
                    <a:pt x="42" y="32"/>
                  </a:cubicBezTo>
                  <a:cubicBezTo>
                    <a:pt x="42" y="34"/>
                    <a:pt x="41" y="37"/>
                    <a:pt x="39" y="39"/>
                  </a:cubicBezTo>
                  <a:cubicBezTo>
                    <a:pt x="38" y="41"/>
                    <a:pt x="35" y="42"/>
                    <a:pt x="33" y="42"/>
                  </a:cubicBezTo>
                  <a:cubicBezTo>
                    <a:pt x="30" y="42"/>
                    <a:pt x="28" y="41"/>
                    <a:pt x="26" y="39"/>
                  </a:cubicBezTo>
                  <a:cubicBezTo>
                    <a:pt x="24" y="37"/>
                    <a:pt x="23" y="34"/>
                    <a:pt x="23" y="32"/>
                  </a:cubicBezTo>
                  <a:cubicBezTo>
                    <a:pt x="23" y="29"/>
                    <a:pt x="24" y="27"/>
                    <a:pt x="26" y="25"/>
                  </a:cubicBezTo>
                  <a:moveTo>
                    <a:pt x="27" y="54"/>
                  </a:moveTo>
                  <a:cubicBezTo>
                    <a:pt x="28" y="63"/>
                    <a:pt x="28" y="63"/>
                    <a:pt x="28" y="63"/>
                  </a:cubicBezTo>
                  <a:cubicBezTo>
                    <a:pt x="28" y="64"/>
                    <a:pt x="29" y="64"/>
                    <a:pt x="29" y="64"/>
                  </a:cubicBezTo>
                  <a:cubicBezTo>
                    <a:pt x="36" y="64"/>
                    <a:pt x="36" y="64"/>
                    <a:pt x="36" y="64"/>
                  </a:cubicBezTo>
                  <a:cubicBezTo>
                    <a:pt x="36" y="64"/>
                    <a:pt x="37" y="64"/>
                    <a:pt x="37" y="63"/>
                  </a:cubicBezTo>
                  <a:cubicBezTo>
                    <a:pt x="38" y="54"/>
                    <a:pt x="38" y="54"/>
                    <a:pt x="38" y="54"/>
                  </a:cubicBezTo>
                  <a:cubicBezTo>
                    <a:pt x="40" y="53"/>
                    <a:pt x="42" y="53"/>
                    <a:pt x="44" y="51"/>
                  </a:cubicBezTo>
                  <a:cubicBezTo>
                    <a:pt x="51" y="57"/>
                    <a:pt x="51" y="57"/>
                    <a:pt x="51" y="57"/>
                  </a:cubicBezTo>
                  <a:cubicBezTo>
                    <a:pt x="52" y="57"/>
                    <a:pt x="52" y="57"/>
                    <a:pt x="52" y="57"/>
                  </a:cubicBezTo>
                  <a:cubicBezTo>
                    <a:pt x="53" y="57"/>
                    <a:pt x="53" y="57"/>
                    <a:pt x="53" y="57"/>
                  </a:cubicBezTo>
                  <a:cubicBezTo>
                    <a:pt x="58" y="52"/>
                    <a:pt x="58" y="52"/>
                    <a:pt x="58" y="52"/>
                  </a:cubicBezTo>
                  <a:cubicBezTo>
                    <a:pt x="58" y="52"/>
                    <a:pt x="58" y="51"/>
                    <a:pt x="58" y="51"/>
                  </a:cubicBezTo>
                  <a:cubicBezTo>
                    <a:pt x="52" y="44"/>
                    <a:pt x="52" y="44"/>
                    <a:pt x="52" y="44"/>
                  </a:cubicBezTo>
                  <a:cubicBezTo>
                    <a:pt x="53" y="42"/>
                    <a:pt x="54" y="40"/>
                    <a:pt x="55" y="37"/>
                  </a:cubicBezTo>
                  <a:cubicBezTo>
                    <a:pt x="64" y="36"/>
                    <a:pt x="64" y="36"/>
                    <a:pt x="64" y="36"/>
                  </a:cubicBezTo>
                  <a:cubicBezTo>
                    <a:pt x="64" y="36"/>
                    <a:pt x="65" y="36"/>
                    <a:pt x="65" y="35"/>
                  </a:cubicBezTo>
                  <a:cubicBezTo>
                    <a:pt x="65" y="29"/>
                    <a:pt x="65" y="29"/>
                    <a:pt x="65" y="29"/>
                  </a:cubicBezTo>
                  <a:cubicBezTo>
                    <a:pt x="65" y="28"/>
                    <a:pt x="64" y="28"/>
                    <a:pt x="64" y="28"/>
                  </a:cubicBezTo>
                  <a:cubicBezTo>
                    <a:pt x="55" y="26"/>
                    <a:pt x="55" y="26"/>
                    <a:pt x="55" y="26"/>
                  </a:cubicBezTo>
                  <a:cubicBezTo>
                    <a:pt x="54" y="24"/>
                    <a:pt x="53" y="22"/>
                    <a:pt x="52" y="20"/>
                  </a:cubicBezTo>
                  <a:cubicBezTo>
                    <a:pt x="58" y="13"/>
                    <a:pt x="58" y="13"/>
                    <a:pt x="58" y="13"/>
                  </a:cubicBezTo>
                  <a:cubicBezTo>
                    <a:pt x="58" y="12"/>
                    <a:pt x="58" y="12"/>
                    <a:pt x="58" y="11"/>
                  </a:cubicBezTo>
                  <a:cubicBezTo>
                    <a:pt x="53" y="7"/>
                    <a:pt x="53" y="7"/>
                    <a:pt x="53" y="7"/>
                  </a:cubicBezTo>
                  <a:cubicBezTo>
                    <a:pt x="53" y="6"/>
                    <a:pt x="52" y="6"/>
                    <a:pt x="51" y="7"/>
                  </a:cubicBezTo>
                  <a:cubicBezTo>
                    <a:pt x="44" y="12"/>
                    <a:pt x="44" y="12"/>
                    <a:pt x="44" y="12"/>
                  </a:cubicBezTo>
                  <a:cubicBezTo>
                    <a:pt x="42" y="11"/>
                    <a:pt x="40" y="10"/>
                    <a:pt x="38" y="10"/>
                  </a:cubicBezTo>
                  <a:cubicBezTo>
                    <a:pt x="37" y="1"/>
                    <a:pt x="37" y="1"/>
                    <a:pt x="37" y="1"/>
                  </a:cubicBezTo>
                  <a:cubicBezTo>
                    <a:pt x="37" y="0"/>
                    <a:pt x="36" y="0"/>
                    <a:pt x="36" y="0"/>
                  </a:cubicBezTo>
                  <a:cubicBezTo>
                    <a:pt x="29" y="0"/>
                    <a:pt x="29" y="0"/>
                    <a:pt x="29" y="0"/>
                  </a:cubicBezTo>
                  <a:cubicBezTo>
                    <a:pt x="29" y="0"/>
                    <a:pt x="28" y="0"/>
                    <a:pt x="28" y="1"/>
                  </a:cubicBezTo>
                  <a:cubicBezTo>
                    <a:pt x="27" y="10"/>
                    <a:pt x="27" y="10"/>
                    <a:pt x="27" y="10"/>
                  </a:cubicBezTo>
                  <a:cubicBezTo>
                    <a:pt x="25" y="10"/>
                    <a:pt x="23" y="11"/>
                    <a:pt x="21" y="12"/>
                  </a:cubicBezTo>
                  <a:cubicBezTo>
                    <a:pt x="14" y="7"/>
                    <a:pt x="14" y="7"/>
                    <a:pt x="14" y="7"/>
                  </a:cubicBezTo>
                  <a:cubicBezTo>
                    <a:pt x="13" y="6"/>
                    <a:pt x="12" y="6"/>
                    <a:pt x="12" y="7"/>
                  </a:cubicBezTo>
                  <a:cubicBezTo>
                    <a:pt x="8" y="11"/>
                    <a:pt x="8" y="11"/>
                    <a:pt x="8" y="11"/>
                  </a:cubicBezTo>
                  <a:cubicBezTo>
                    <a:pt x="7" y="12"/>
                    <a:pt x="7" y="12"/>
                    <a:pt x="7" y="13"/>
                  </a:cubicBezTo>
                  <a:cubicBezTo>
                    <a:pt x="13" y="20"/>
                    <a:pt x="13" y="20"/>
                    <a:pt x="13" y="20"/>
                  </a:cubicBezTo>
                  <a:cubicBezTo>
                    <a:pt x="12" y="22"/>
                    <a:pt x="11" y="24"/>
                    <a:pt x="10" y="26"/>
                  </a:cubicBezTo>
                  <a:cubicBezTo>
                    <a:pt x="1" y="28"/>
                    <a:pt x="1" y="28"/>
                    <a:pt x="1" y="28"/>
                  </a:cubicBezTo>
                  <a:cubicBezTo>
                    <a:pt x="1" y="28"/>
                    <a:pt x="0" y="28"/>
                    <a:pt x="0" y="29"/>
                  </a:cubicBezTo>
                  <a:cubicBezTo>
                    <a:pt x="0" y="35"/>
                    <a:pt x="0" y="35"/>
                    <a:pt x="0" y="35"/>
                  </a:cubicBezTo>
                  <a:cubicBezTo>
                    <a:pt x="0" y="36"/>
                    <a:pt x="1" y="36"/>
                    <a:pt x="1" y="36"/>
                  </a:cubicBezTo>
                  <a:cubicBezTo>
                    <a:pt x="10" y="37"/>
                    <a:pt x="10" y="37"/>
                    <a:pt x="10" y="37"/>
                  </a:cubicBezTo>
                  <a:cubicBezTo>
                    <a:pt x="11" y="40"/>
                    <a:pt x="12" y="42"/>
                    <a:pt x="13" y="44"/>
                  </a:cubicBezTo>
                  <a:cubicBezTo>
                    <a:pt x="7" y="51"/>
                    <a:pt x="7" y="51"/>
                    <a:pt x="7" y="51"/>
                  </a:cubicBezTo>
                  <a:cubicBezTo>
                    <a:pt x="7" y="51"/>
                    <a:pt x="7" y="52"/>
                    <a:pt x="8" y="52"/>
                  </a:cubicBezTo>
                  <a:cubicBezTo>
                    <a:pt x="12" y="57"/>
                    <a:pt x="12" y="57"/>
                    <a:pt x="12" y="57"/>
                  </a:cubicBezTo>
                  <a:cubicBezTo>
                    <a:pt x="12" y="57"/>
                    <a:pt x="12" y="57"/>
                    <a:pt x="13" y="57"/>
                  </a:cubicBezTo>
                  <a:cubicBezTo>
                    <a:pt x="13" y="57"/>
                    <a:pt x="13" y="57"/>
                    <a:pt x="14" y="57"/>
                  </a:cubicBezTo>
                  <a:cubicBezTo>
                    <a:pt x="21" y="51"/>
                    <a:pt x="21" y="51"/>
                    <a:pt x="21" y="51"/>
                  </a:cubicBezTo>
                  <a:cubicBezTo>
                    <a:pt x="23" y="53"/>
                    <a:pt x="25" y="53"/>
                    <a:pt x="27" y="54"/>
                  </a:cubicBezTo>
                </a:path>
              </a:pathLst>
            </a:custGeom>
            <a:grpFill/>
            <a:ln w="9525">
              <a:solidFill>
                <a:srgbClr val="007FAD"/>
              </a:solidFill>
              <a:round/>
              <a:headEnd/>
              <a:tailEnd/>
            </a:ln>
          </p:spPr>
          <p:txBody>
            <a:bodyPr/>
            <a:lstStyle/>
            <a:p>
              <a:pPr>
                <a:defRPr/>
              </a:pPr>
              <a:endParaRPr lang="fr-FR" sz="1600">
                <a:solidFill>
                  <a:prstClr val="black"/>
                </a:solidFill>
                <a:cs typeface="Arial" panose="020B0604020202020204" pitchFamily="34" charset="0"/>
              </a:endParaRPr>
            </a:p>
          </p:txBody>
        </p:sp>
      </p:grpSp>
      <p:sp>
        <p:nvSpPr>
          <p:cNvPr id="58" name="Rectangle 57">
            <a:extLst>
              <a:ext uri="{FF2B5EF4-FFF2-40B4-BE49-F238E27FC236}">
                <a16:creationId xmlns="" xmlns:a16="http://schemas.microsoft.com/office/drawing/2014/main" id="{494C24EF-DF13-4295-B32F-CD5D6F21D345}"/>
              </a:ext>
            </a:extLst>
          </p:cNvPr>
          <p:cNvSpPr/>
          <p:nvPr>
            <p:custDataLst>
              <p:tags r:id="rId13"/>
            </p:custDataLst>
          </p:nvPr>
        </p:nvSpPr>
        <p:spPr bwMode="auto">
          <a:xfrm>
            <a:off x="652759" y="2892231"/>
            <a:ext cx="1616728" cy="760229"/>
          </a:xfrm>
          <a:prstGeom prst="rect">
            <a:avLst/>
          </a:prstGeom>
          <a:solidFill>
            <a:srgbClr val="FFFFFF"/>
          </a:solidFill>
          <a:ln w="12700" cap="flat" cmpd="sng" algn="ctr">
            <a:noFill/>
            <a:prstDash val="solid"/>
            <a:miter lim="800000"/>
          </a:ln>
          <a:effectLst/>
        </p:spPr>
        <p:txBody>
          <a:bodyPr lIns="47999" tIns="95998" rIns="47999" bIns="6095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6F7072"/>
                </a:solidFill>
                <a:effectLst/>
                <a:uLnTx/>
                <a:uFillTx/>
                <a:cs typeface="Arial" panose="020B0604020202020204" pitchFamily="34" charset="0"/>
              </a:rPr>
              <a:t>Plan de communication</a:t>
            </a:r>
          </a:p>
        </p:txBody>
      </p:sp>
      <p:grpSp>
        <p:nvGrpSpPr>
          <p:cNvPr id="59" name="Groupe 127">
            <a:extLst>
              <a:ext uri="{FF2B5EF4-FFF2-40B4-BE49-F238E27FC236}">
                <a16:creationId xmlns="" xmlns:a16="http://schemas.microsoft.com/office/drawing/2014/main" id="{D28B689F-05EB-45A0-93C5-B59AF4D35894}"/>
              </a:ext>
            </a:extLst>
          </p:cNvPr>
          <p:cNvGrpSpPr>
            <a:grpSpLocks/>
          </p:cNvGrpSpPr>
          <p:nvPr>
            <p:custDataLst>
              <p:tags r:id="rId14"/>
            </p:custDataLst>
          </p:nvPr>
        </p:nvGrpSpPr>
        <p:grpSpPr bwMode="auto">
          <a:xfrm>
            <a:off x="260718" y="2972732"/>
            <a:ext cx="399032" cy="513543"/>
            <a:chOff x="6426200" y="3201988"/>
            <a:chExt cx="946150" cy="1028700"/>
          </a:xfrm>
          <a:solidFill>
            <a:srgbClr val="007FAD"/>
          </a:solidFill>
        </p:grpSpPr>
        <p:sp>
          <p:nvSpPr>
            <p:cNvPr id="60" name="Freeform 69">
              <a:extLst>
                <a:ext uri="{FF2B5EF4-FFF2-40B4-BE49-F238E27FC236}">
                  <a16:creationId xmlns="" xmlns:a16="http://schemas.microsoft.com/office/drawing/2014/main" id="{9AC6E3D4-A153-433C-8A32-313392E2E181}"/>
                </a:ext>
              </a:extLst>
            </p:cNvPr>
            <p:cNvSpPr>
              <a:spLocks noEditPoints="1"/>
            </p:cNvSpPr>
            <p:nvPr/>
          </p:nvSpPr>
          <p:spPr bwMode="auto">
            <a:xfrm>
              <a:off x="6640112" y="3576434"/>
              <a:ext cx="518326" cy="654254"/>
            </a:xfrm>
            <a:custGeom>
              <a:avLst/>
              <a:gdLst/>
              <a:ahLst/>
              <a:cxnLst>
                <a:cxn ang="0">
                  <a:pos x="28" y="37"/>
                </a:cxn>
                <a:cxn ang="0">
                  <a:pos x="18" y="37"/>
                </a:cxn>
                <a:cxn ang="0">
                  <a:pos x="23" y="26"/>
                </a:cxn>
                <a:cxn ang="0">
                  <a:pos x="28" y="37"/>
                </a:cxn>
                <a:cxn ang="0">
                  <a:pos x="34" y="49"/>
                </a:cxn>
                <a:cxn ang="0">
                  <a:pos x="12" y="49"/>
                </a:cxn>
                <a:cxn ang="0">
                  <a:pos x="15" y="42"/>
                </a:cxn>
                <a:cxn ang="0">
                  <a:pos x="30" y="42"/>
                </a:cxn>
                <a:cxn ang="0">
                  <a:pos x="34" y="49"/>
                </a:cxn>
                <a:cxn ang="0">
                  <a:pos x="30" y="14"/>
                </a:cxn>
                <a:cxn ang="0">
                  <a:pos x="32" y="9"/>
                </a:cxn>
                <a:cxn ang="0">
                  <a:pos x="23" y="0"/>
                </a:cxn>
                <a:cxn ang="0">
                  <a:pos x="14" y="9"/>
                </a:cxn>
                <a:cxn ang="0">
                  <a:pos x="15" y="14"/>
                </a:cxn>
                <a:cxn ang="0">
                  <a:pos x="19" y="17"/>
                </a:cxn>
                <a:cxn ang="0">
                  <a:pos x="0" y="58"/>
                </a:cxn>
                <a:cxn ang="0">
                  <a:pos x="8" y="58"/>
                </a:cxn>
                <a:cxn ang="0">
                  <a:pos x="10" y="54"/>
                </a:cxn>
                <a:cxn ang="0">
                  <a:pos x="36" y="54"/>
                </a:cxn>
                <a:cxn ang="0">
                  <a:pos x="38" y="58"/>
                </a:cxn>
                <a:cxn ang="0">
                  <a:pos x="46" y="58"/>
                </a:cxn>
                <a:cxn ang="0">
                  <a:pos x="27" y="17"/>
                </a:cxn>
                <a:cxn ang="0">
                  <a:pos x="30" y="14"/>
                </a:cxn>
              </a:cxnLst>
              <a:rect l="0" t="0" r="r" b="b"/>
              <a:pathLst>
                <a:path w="46" h="58">
                  <a:moveTo>
                    <a:pt x="28" y="37"/>
                  </a:moveTo>
                  <a:cubicBezTo>
                    <a:pt x="18" y="37"/>
                    <a:pt x="18" y="37"/>
                    <a:pt x="18" y="37"/>
                  </a:cubicBezTo>
                  <a:cubicBezTo>
                    <a:pt x="23" y="26"/>
                    <a:pt x="23" y="26"/>
                    <a:pt x="23" y="26"/>
                  </a:cubicBezTo>
                  <a:lnTo>
                    <a:pt x="28" y="37"/>
                  </a:lnTo>
                  <a:close/>
                  <a:moveTo>
                    <a:pt x="34" y="49"/>
                  </a:moveTo>
                  <a:cubicBezTo>
                    <a:pt x="12" y="49"/>
                    <a:pt x="12" y="49"/>
                    <a:pt x="12" y="49"/>
                  </a:cubicBezTo>
                  <a:cubicBezTo>
                    <a:pt x="15" y="42"/>
                    <a:pt x="15" y="42"/>
                    <a:pt x="15" y="42"/>
                  </a:cubicBezTo>
                  <a:cubicBezTo>
                    <a:pt x="30" y="42"/>
                    <a:pt x="30" y="42"/>
                    <a:pt x="30" y="42"/>
                  </a:cubicBezTo>
                  <a:lnTo>
                    <a:pt x="34" y="49"/>
                  </a:lnTo>
                  <a:close/>
                  <a:moveTo>
                    <a:pt x="30" y="14"/>
                  </a:moveTo>
                  <a:cubicBezTo>
                    <a:pt x="31" y="13"/>
                    <a:pt x="32" y="11"/>
                    <a:pt x="32" y="9"/>
                  </a:cubicBezTo>
                  <a:cubicBezTo>
                    <a:pt x="32" y="4"/>
                    <a:pt x="28" y="0"/>
                    <a:pt x="23" y="0"/>
                  </a:cubicBezTo>
                  <a:cubicBezTo>
                    <a:pt x="18" y="0"/>
                    <a:pt x="14" y="4"/>
                    <a:pt x="14" y="9"/>
                  </a:cubicBezTo>
                  <a:cubicBezTo>
                    <a:pt x="14" y="11"/>
                    <a:pt x="15" y="12"/>
                    <a:pt x="15" y="14"/>
                  </a:cubicBezTo>
                  <a:cubicBezTo>
                    <a:pt x="16" y="15"/>
                    <a:pt x="18" y="16"/>
                    <a:pt x="19" y="17"/>
                  </a:cubicBezTo>
                  <a:cubicBezTo>
                    <a:pt x="0" y="58"/>
                    <a:pt x="0" y="58"/>
                    <a:pt x="0" y="58"/>
                  </a:cubicBezTo>
                  <a:cubicBezTo>
                    <a:pt x="8" y="58"/>
                    <a:pt x="8" y="58"/>
                    <a:pt x="8" y="58"/>
                  </a:cubicBezTo>
                  <a:cubicBezTo>
                    <a:pt x="10" y="54"/>
                    <a:pt x="10" y="54"/>
                    <a:pt x="10" y="54"/>
                  </a:cubicBezTo>
                  <a:cubicBezTo>
                    <a:pt x="36" y="54"/>
                    <a:pt x="36" y="54"/>
                    <a:pt x="36" y="54"/>
                  </a:cubicBezTo>
                  <a:cubicBezTo>
                    <a:pt x="38" y="58"/>
                    <a:pt x="38" y="58"/>
                    <a:pt x="38" y="58"/>
                  </a:cubicBezTo>
                  <a:cubicBezTo>
                    <a:pt x="46" y="58"/>
                    <a:pt x="46" y="58"/>
                    <a:pt x="46" y="58"/>
                  </a:cubicBezTo>
                  <a:cubicBezTo>
                    <a:pt x="27" y="17"/>
                    <a:pt x="27" y="17"/>
                    <a:pt x="27" y="17"/>
                  </a:cubicBezTo>
                  <a:cubicBezTo>
                    <a:pt x="28" y="16"/>
                    <a:pt x="29" y="15"/>
                    <a:pt x="30" y="14"/>
                  </a:cubicBezTo>
                </a:path>
              </a:pathLst>
            </a:custGeom>
            <a:grpFill/>
            <a:ln w="9525">
              <a:noFill/>
              <a:round/>
              <a:headEnd/>
              <a:tailEnd/>
            </a:ln>
          </p:spPr>
          <p:txBody>
            <a:bodyPr/>
            <a:lstStyle/>
            <a:p>
              <a:pPr>
                <a:defRPr/>
              </a:pPr>
              <a:endParaRPr lang="fr-FR" sz="1600">
                <a:solidFill>
                  <a:prstClr val="black"/>
                </a:solidFill>
                <a:cs typeface="Arial" panose="020B0604020202020204" pitchFamily="34" charset="0"/>
              </a:endParaRPr>
            </a:p>
          </p:txBody>
        </p:sp>
        <p:sp>
          <p:nvSpPr>
            <p:cNvPr id="61" name="Freeform 70">
              <a:extLst>
                <a:ext uri="{FF2B5EF4-FFF2-40B4-BE49-F238E27FC236}">
                  <a16:creationId xmlns="" xmlns:a16="http://schemas.microsoft.com/office/drawing/2014/main" id="{E9FF6923-CBE7-4019-A0BF-7D25252D1B95}"/>
                </a:ext>
              </a:extLst>
            </p:cNvPr>
            <p:cNvSpPr>
              <a:spLocks/>
            </p:cNvSpPr>
            <p:nvPr/>
          </p:nvSpPr>
          <p:spPr bwMode="auto">
            <a:xfrm>
              <a:off x="6426200" y="3201988"/>
              <a:ext cx="946150" cy="736548"/>
            </a:xfrm>
            <a:custGeom>
              <a:avLst/>
              <a:gdLst/>
              <a:ahLst/>
              <a:cxnLst>
                <a:cxn ang="0">
                  <a:pos x="42" y="0"/>
                </a:cxn>
                <a:cxn ang="0">
                  <a:pos x="0" y="42"/>
                </a:cxn>
                <a:cxn ang="0">
                  <a:pos x="7" y="65"/>
                </a:cxn>
                <a:cxn ang="0">
                  <a:pos x="13" y="61"/>
                </a:cxn>
                <a:cxn ang="0">
                  <a:pos x="7" y="42"/>
                </a:cxn>
                <a:cxn ang="0">
                  <a:pos x="17" y="18"/>
                </a:cxn>
                <a:cxn ang="0">
                  <a:pos x="42" y="7"/>
                </a:cxn>
                <a:cxn ang="0">
                  <a:pos x="66" y="18"/>
                </a:cxn>
                <a:cxn ang="0">
                  <a:pos x="76" y="42"/>
                </a:cxn>
                <a:cxn ang="0">
                  <a:pos x="70" y="61"/>
                </a:cxn>
                <a:cxn ang="0">
                  <a:pos x="76" y="65"/>
                </a:cxn>
                <a:cxn ang="0">
                  <a:pos x="84" y="42"/>
                </a:cxn>
                <a:cxn ang="0">
                  <a:pos x="42" y="0"/>
                </a:cxn>
              </a:cxnLst>
              <a:rect l="0" t="0" r="r" b="b"/>
              <a:pathLst>
                <a:path w="84" h="65">
                  <a:moveTo>
                    <a:pt x="42" y="0"/>
                  </a:moveTo>
                  <a:cubicBezTo>
                    <a:pt x="19" y="0"/>
                    <a:pt x="0" y="19"/>
                    <a:pt x="0" y="42"/>
                  </a:cubicBezTo>
                  <a:cubicBezTo>
                    <a:pt x="0" y="50"/>
                    <a:pt x="3" y="58"/>
                    <a:pt x="7" y="65"/>
                  </a:cubicBezTo>
                  <a:cubicBezTo>
                    <a:pt x="13" y="61"/>
                    <a:pt x="13" y="61"/>
                    <a:pt x="13" y="61"/>
                  </a:cubicBezTo>
                  <a:cubicBezTo>
                    <a:pt x="9" y="55"/>
                    <a:pt x="7" y="49"/>
                    <a:pt x="7" y="42"/>
                  </a:cubicBezTo>
                  <a:cubicBezTo>
                    <a:pt x="7" y="32"/>
                    <a:pt x="11" y="24"/>
                    <a:pt x="17" y="18"/>
                  </a:cubicBezTo>
                  <a:cubicBezTo>
                    <a:pt x="24" y="11"/>
                    <a:pt x="32" y="7"/>
                    <a:pt x="42" y="7"/>
                  </a:cubicBezTo>
                  <a:cubicBezTo>
                    <a:pt x="51" y="7"/>
                    <a:pt x="60" y="11"/>
                    <a:pt x="66" y="18"/>
                  </a:cubicBezTo>
                  <a:cubicBezTo>
                    <a:pt x="72" y="24"/>
                    <a:pt x="76" y="32"/>
                    <a:pt x="76" y="42"/>
                  </a:cubicBezTo>
                  <a:cubicBezTo>
                    <a:pt x="76" y="49"/>
                    <a:pt x="74" y="56"/>
                    <a:pt x="70" y="61"/>
                  </a:cubicBezTo>
                  <a:cubicBezTo>
                    <a:pt x="76" y="65"/>
                    <a:pt x="76" y="65"/>
                    <a:pt x="76" y="65"/>
                  </a:cubicBezTo>
                  <a:cubicBezTo>
                    <a:pt x="81" y="59"/>
                    <a:pt x="84" y="51"/>
                    <a:pt x="84" y="42"/>
                  </a:cubicBezTo>
                  <a:cubicBezTo>
                    <a:pt x="84" y="19"/>
                    <a:pt x="65" y="0"/>
                    <a:pt x="42" y="0"/>
                  </a:cubicBezTo>
                </a:path>
              </a:pathLst>
            </a:custGeom>
            <a:grpFill/>
            <a:ln w="9525">
              <a:noFill/>
              <a:round/>
              <a:headEnd/>
              <a:tailEnd/>
            </a:ln>
          </p:spPr>
          <p:txBody>
            <a:bodyPr/>
            <a:lstStyle/>
            <a:p>
              <a:pPr>
                <a:defRPr/>
              </a:pPr>
              <a:endParaRPr lang="fr-FR" sz="1600">
                <a:solidFill>
                  <a:prstClr val="black"/>
                </a:solidFill>
                <a:cs typeface="Arial" panose="020B0604020202020204" pitchFamily="34" charset="0"/>
              </a:endParaRPr>
            </a:p>
          </p:txBody>
        </p:sp>
        <p:sp>
          <p:nvSpPr>
            <p:cNvPr id="62" name="Freeform 71">
              <a:extLst>
                <a:ext uri="{FF2B5EF4-FFF2-40B4-BE49-F238E27FC236}">
                  <a16:creationId xmlns="" xmlns:a16="http://schemas.microsoft.com/office/drawing/2014/main" id="{6DA05876-0587-4BA4-AD7F-83C841D8064B}"/>
                </a:ext>
              </a:extLst>
            </p:cNvPr>
            <p:cNvSpPr>
              <a:spLocks/>
            </p:cNvSpPr>
            <p:nvPr/>
          </p:nvSpPr>
          <p:spPr bwMode="auto">
            <a:xfrm>
              <a:off x="6594863" y="3370694"/>
              <a:ext cx="608827" cy="477317"/>
            </a:xfrm>
            <a:custGeom>
              <a:avLst/>
              <a:gdLst/>
              <a:ahLst/>
              <a:cxnLst>
                <a:cxn ang="0">
                  <a:pos x="27" y="0"/>
                </a:cxn>
                <a:cxn ang="0">
                  <a:pos x="0" y="27"/>
                </a:cxn>
                <a:cxn ang="0">
                  <a:pos x="4" y="42"/>
                </a:cxn>
                <a:cxn ang="0">
                  <a:pos x="10" y="38"/>
                </a:cxn>
                <a:cxn ang="0">
                  <a:pos x="7" y="27"/>
                </a:cxn>
                <a:cxn ang="0">
                  <a:pos x="13" y="13"/>
                </a:cxn>
                <a:cxn ang="0">
                  <a:pos x="27" y="7"/>
                </a:cxn>
                <a:cxn ang="0">
                  <a:pos x="41" y="13"/>
                </a:cxn>
                <a:cxn ang="0">
                  <a:pos x="47" y="27"/>
                </a:cxn>
                <a:cxn ang="0">
                  <a:pos x="43" y="38"/>
                </a:cxn>
                <a:cxn ang="0">
                  <a:pos x="49" y="42"/>
                </a:cxn>
                <a:cxn ang="0">
                  <a:pos x="54" y="27"/>
                </a:cxn>
                <a:cxn ang="0">
                  <a:pos x="27" y="0"/>
                </a:cxn>
              </a:cxnLst>
              <a:rect l="0" t="0" r="r" b="b"/>
              <a:pathLst>
                <a:path w="54" h="42">
                  <a:moveTo>
                    <a:pt x="27" y="0"/>
                  </a:moveTo>
                  <a:cubicBezTo>
                    <a:pt x="12" y="0"/>
                    <a:pt x="0" y="12"/>
                    <a:pt x="0" y="27"/>
                  </a:cubicBezTo>
                  <a:cubicBezTo>
                    <a:pt x="0" y="32"/>
                    <a:pt x="1" y="38"/>
                    <a:pt x="4" y="42"/>
                  </a:cubicBezTo>
                  <a:cubicBezTo>
                    <a:pt x="10" y="38"/>
                    <a:pt x="10" y="38"/>
                    <a:pt x="10" y="38"/>
                  </a:cubicBezTo>
                  <a:cubicBezTo>
                    <a:pt x="8" y="35"/>
                    <a:pt x="7" y="31"/>
                    <a:pt x="7" y="27"/>
                  </a:cubicBezTo>
                  <a:cubicBezTo>
                    <a:pt x="7" y="21"/>
                    <a:pt x="9" y="16"/>
                    <a:pt x="13" y="13"/>
                  </a:cubicBezTo>
                  <a:cubicBezTo>
                    <a:pt x="16" y="9"/>
                    <a:pt x="21" y="7"/>
                    <a:pt x="27" y="7"/>
                  </a:cubicBezTo>
                  <a:cubicBezTo>
                    <a:pt x="32" y="7"/>
                    <a:pt x="37" y="9"/>
                    <a:pt x="41" y="13"/>
                  </a:cubicBezTo>
                  <a:cubicBezTo>
                    <a:pt x="45" y="16"/>
                    <a:pt x="47" y="21"/>
                    <a:pt x="47" y="27"/>
                  </a:cubicBezTo>
                  <a:cubicBezTo>
                    <a:pt x="47" y="31"/>
                    <a:pt x="45" y="35"/>
                    <a:pt x="43" y="38"/>
                  </a:cubicBezTo>
                  <a:cubicBezTo>
                    <a:pt x="49" y="42"/>
                    <a:pt x="49" y="42"/>
                    <a:pt x="49" y="42"/>
                  </a:cubicBezTo>
                  <a:cubicBezTo>
                    <a:pt x="52" y="38"/>
                    <a:pt x="54" y="33"/>
                    <a:pt x="54" y="27"/>
                  </a:cubicBezTo>
                  <a:cubicBezTo>
                    <a:pt x="54" y="12"/>
                    <a:pt x="42" y="0"/>
                    <a:pt x="27" y="0"/>
                  </a:cubicBezTo>
                </a:path>
              </a:pathLst>
            </a:custGeom>
            <a:grpFill/>
            <a:ln w="9525">
              <a:noFill/>
              <a:round/>
              <a:headEnd/>
              <a:tailEnd/>
            </a:ln>
          </p:spPr>
          <p:txBody>
            <a:bodyPr/>
            <a:lstStyle/>
            <a:p>
              <a:pPr>
                <a:defRPr/>
              </a:pPr>
              <a:endParaRPr lang="fr-FR" sz="1600">
                <a:solidFill>
                  <a:prstClr val="black"/>
                </a:solidFill>
                <a:cs typeface="Arial" panose="020B0604020202020204" pitchFamily="34" charset="0"/>
              </a:endParaRPr>
            </a:p>
          </p:txBody>
        </p:sp>
      </p:grpSp>
      <p:sp>
        <p:nvSpPr>
          <p:cNvPr id="63" name="Gleichschenkliges Dreieck 542">
            <a:extLst>
              <a:ext uri="{FF2B5EF4-FFF2-40B4-BE49-F238E27FC236}">
                <a16:creationId xmlns="" xmlns:a16="http://schemas.microsoft.com/office/drawing/2014/main" id="{4E626215-AC3B-4CE4-8472-3C4B9AB75BED}"/>
              </a:ext>
            </a:extLst>
          </p:cNvPr>
          <p:cNvSpPr/>
          <p:nvPr>
            <p:custDataLst>
              <p:tags r:id="rId15"/>
            </p:custDataLst>
          </p:nvPr>
        </p:nvSpPr>
        <p:spPr bwMode="gray">
          <a:xfrm flipH="1" flipV="1">
            <a:off x="2723368" y="2108952"/>
            <a:ext cx="203200" cy="124883"/>
          </a:xfrm>
          <a:prstGeom prst="triangle">
            <a:avLst/>
          </a:prstGeom>
          <a:solidFill>
            <a:srgbClr val="4171B1"/>
          </a:solidFill>
          <a:ln w="12700">
            <a:noFill/>
            <a:round/>
            <a:headEnd/>
            <a:tailEnd/>
          </a:ln>
        </p:spPr>
        <p:txBody>
          <a:bodyPr lIns="121917" tIns="60958" rIns="121917" bIns="60958" anchor="ctr"/>
          <a:lstStyle/>
          <a:p>
            <a:pPr marL="0" marR="0" lvl="0" indent="0" algn="ctr" defTabSz="1344404"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000000"/>
              </a:solidFill>
              <a:effectLst/>
              <a:uLnTx/>
              <a:uFillTx/>
            </a:endParaRPr>
          </a:p>
        </p:txBody>
      </p:sp>
      <p:cxnSp>
        <p:nvCxnSpPr>
          <p:cNvPr id="64" name="Gerade Verbindung 559">
            <a:extLst>
              <a:ext uri="{FF2B5EF4-FFF2-40B4-BE49-F238E27FC236}">
                <a16:creationId xmlns="" xmlns:a16="http://schemas.microsoft.com/office/drawing/2014/main" id="{DCA9B1C2-5EB7-47FC-B0D9-CAE29C04F619}"/>
              </a:ext>
            </a:extLst>
          </p:cNvPr>
          <p:cNvCxnSpPr>
            <a:cxnSpLocks/>
            <a:endCxn id="63" idx="0"/>
          </p:cNvCxnSpPr>
          <p:nvPr>
            <p:custDataLst>
              <p:tags r:id="rId16"/>
            </p:custDataLst>
          </p:nvPr>
        </p:nvCxnSpPr>
        <p:spPr bwMode="gray">
          <a:xfrm flipV="1">
            <a:off x="2824968" y="2233835"/>
            <a:ext cx="0" cy="2978361"/>
          </a:xfrm>
          <a:prstGeom prst="line">
            <a:avLst/>
          </a:prstGeom>
          <a:noFill/>
          <a:ln w="12700" algn="ctr">
            <a:solidFill>
              <a:srgbClr val="808080"/>
            </a:solidFill>
            <a:prstDash val="sysDash"/>
            <a:round/>
            <a:headEnd/>
            <a:tailEnd/>
          </a:ln>
          <a:extLst>
            <a:ext uri="{909E8E84-426E-40DD-AFC4-6F175D3DCCD1}">
              <a14:hiddenFill xmlns:a14="http://schemas.microsoft.com/office/drawing/2010/main">
                <a:noFill/>
              </a14:hiddenFill>
            </a:ext>
          </a:extLst>
        </p:spPr>
      </p:cxnSp>
      <p:sp>
        <p:nvSpPr>
          <p:cNvPr id="65" name="Gleichschenkliges Dreieck 542">
            <a:extLst>
              <a:ext uri="{FF2B5EF4-FFF2-40B4-BE49-F238E27FC236}">
                <a16:creationId xmlns="" xmlns:a16="http://schemas.microsoft.com/office/drawing/2014/main" id="{70BDE54B-30E6-4D78-8BDF-76A476CF41CE}"/>
              </a:ext>
            </a:extLst>
          </p:cNvPr>
          <p:cNvSpPr/>
          <p:nvPr>
            <p:custDataLst>
              <p:tags r:id="rId17"/>
            </p:custDataLst>
          </p:nvPr>
        </p:nvSpPr>
        <p:spPr bwMode="gray">
          <a:xfrm flipH="1" flipV="1">
            <a:off x="6656050" y="2114434"/>
            <a:ext cx="205021" cy="136161"/>
          </a:xfrm>
          <a:prstGeom prst="triangle">
            <a:avLst/>
          </a:prstGeom>
          <a:solidFill>
            <a:srgbClr val="B71251"/>
          </a:solidFill>
          <a:ln w="12700">
            <a:noFill/>
            <a:round/>
            <a:headEnd/>
            <a:tailEnd/>
          </a:ln>
        </p:spPr>
        <p:txBody>
          <a:bodyPr lIns="121917" tIns="60958" rIns="121917" bIns="60958" anchor="ctr"/>
          <a:lstStyle/>
          <a:p>
            <a:pPr marL="0" marR="0" lvl="0" indent="0" algn="ctr" defTabSz="1344404"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9966"/>
              </a:solidFill>
              <a:effectLst/>
              <a:uLnTx/>
              <a:uFillTx/>
            </a:endParaRPr>
          </a:p>
        </p:txBody>
      </p:sp>
      <p:cxnSp>
        <p:nvCxnSpPr>
          <p:cNvPr id="66" name="Gerade Verbindung 559">
            <a:extLst>
              <a:ext uri="{FF2B5EF4-FFF2-40B4-BE49-F238E27FC236}">
                <a16:creationId xmlns="" xmlns:a16="http://schemas.microsoft.com/office/drawing/2014/main" id="{439468B3-19E8-4917-A008-E8DDB7F9703E}"/>
              </a:ext>
            </a:extLst>
          </p:cNvPr>
          <p:cNvCxnSpPr>
            <a:cxnSpLocks/>
          </p:cNvCxnSpPr>
          <p:nvPr>
            <p:custDataLst>
              <p:tags r:id="rId18"/>
            </p:custDataLst>
          </p:nvPr>
        </p:nvCxnSpPr>
        <p:spPr bwMode="gray">
          <a:xfrm flipV="1">
            <a:off x="6765059" y="2241358"/>
            <a:ext cx="0" cy="2989311"/>
          </a:xfrm>
          <a:prstGeom prst="line">
            <a:avLst/>
          </a:prstGeom>
          <a:noFill/>
          <a:ln w="12700" algn="ctr">
            <a:solidFill>
              <a:srgbClr val="808080"/>
            </a:solidFill>
            <a:prstDash val="sysDash"/>
            <a:round/>
            <a:headEnd/>
            <a:tailEnd/>
          </a:ln>
          <a:extLst>
            <a:ext uri="{909E8E84-426E-40DD-AFC4-6F175D3DCCD1}">
              <a14:hiddenFill xmlns:a14="http://schemas.microsoft.com/office/drawing/2010/main">
                <a:noFill/>
              </a14:hiddenFill>
            </a:ext>
          </a:extLst>
        </p:spPr>
      </p:cxnSp>
      <p:sp>
        <p:nvSpPr>
          <p:cNvPr id="67" name="Freeform 81">
            <a:extLst>
              <a:ext uri="{FF2B5EF4-FFF2-40B4-BE49-F238E27FC236}">
                <a16:creationId xmlns="" xmlns:a16="http://schemas.microsoft.com/office/drawing/2014/main" id="{2CBB8F81-DEB1-4DF7-A3C1-CF9D3BBA9E80}"/>
              </a:ext>
            </a:extLst>
          </p:cNvPr>
          <p:cNvSpPr>
            <a:spLocks noChangeAspect="1"/>
          </p:cNvSpPr>
          <p:nvPr>
            <p:custDataLst>
              <p:tags r:id="rId19"/>
            </p:custDataLst>
          </p:nvPr>
        </p:nvSpPr>
        <p:spPr bwMode="auto">
          <a:xfrm>
            <a:off x="2824969" y="3258388"/>
            <a:ext cx="333367" cy="194935"/>
          </a:xfrm>
          <a:custGeom>
            <a:avLst/>
            <a:gdLst>
              <a:gd name="T0" fmla="*/ 2147483647 w 6236"/>
              <a:gd name="T1" fmla="*/ 2147483647 h 3656"/>
              <a:gd name="T2" fmla="*/ 2147483647 w 6236"/>
              <a:gd name="T3" fmla="*/ 2147483647 h 3656"/>
              <a:gd name="T4" fmla="*/ 2147483647 w 6236"/>
              <a:gd name="T5" fmla="*/ 2147483647 h 3656"/>
              <a:gd name="T6" fmla="*/ 2147483647 w 6236"/>
              <a:gd name="T7" fmla="*/ 2147483647 h 3656"/>
              <a:gd name="T8" fmla="*/ 2147483647 w 6236"/>
              <a:gd name="T9" fmla="*/ 2147483647 h 3656"/>
              <a:gd name="T10" fmla="*/ 2147483647 w 6236"/>
              <a:gd name="T11" fmla="*/ 2147483647 h 3656"/>
              <a:gd name="T12" fmla="*/ 2147483647 w 6236"/>
              <a:gd name="T13" fmla="*/ 2147483647 h 3656"/>
              <a:gd name="T14" fmla="*/ 2147483647 w 6236"/>
              <a:gd name="T15" fmla="*/ 2147483647 h 3656"/>
              <a:gd name="T16" fmla="*/ 2147483647 w 6236"/>
              <a:gd name="T17" fmla="*/ 2147483647 h 3656"/>
              <a:gd name="T18" fmla="*/ 2147483647 w 6236"/>
              <a:gd name="T19" fmla="*/ 2147483647 h 3656"/>
              <a:gd name="T20" fmla="*/ 2147483647 w 6236"/>
              <a:gd name="T21" fmla="*/ 2147483647 h 3656"/>
              <a:gd name="T22" fmla="*/ 2147483647 w 6236"/>
              <a:gd name="T23" fmla="*/ 2147483647 h 3656"/>
              <a:gd name="T24" fmla="*/ 2147483647 w 6236"/>
              <a:gd name="T25" fmla="*/ 2147483647 h 3656"/>
              <a:gd name="T26" fmla="*/ 2147483647 w 6236"/>
              <a:gd name="T27" fmla="*/ 2147483647 h 3656"/>
              <a:gd name="T28" fmla="*/ 2147483647 w 6236"/>
              <a:gd name="T29" fmla="*/ 2147483647 h 3656"/>
              <a:gd name="T30" fmla="*/ 2147483647 w 6236"/>
              <a:gd name="T31" fmla="*/ 2147483647 h 3656"/>
              <a:gd name="T32" fmla="*/ 2147483647 w 6236"/>
              <a:gd name="T33" fmla="*/ 2147483647 h 3656"/>
              <a:gd name="T34" fmla="*/ 2147483647 w 6236"/>
              <a:gd name="T35" fmla="*/ 2147483647 h 3656"/>
              <a:gd name="T36" fmla="*/ 2147483647 w 6236"/>
              <a:gd name="T37" fmla="*/ 2147483647 h 3656"/>
              <a:gd name="T38" fmla="*/ 2147483647 w 6236"/>
              <a:gd name="T39" fmla="*/ 2147483647 h 3656"/>
              <a:gd name="T40" fmla="*/ 2147483647 w 6236"/>
              <a:gd name="T41" fmla="*/ 2147483647 h 3656"/>
              <a:gd name="T42" fmla="*/ 2147483647 w 6236"/>
              <a:gd name="T43" fmla="*/ 2147483647 h 3656"/>
              <a:gd name="T44" fmla="*/ 2147483647 w 6236"/>
              <a:gd name="T45" fmla="*/ 2147483647 h 3656"/>
              <a:gd name="T46" fmla="*/ 2147483647 w 6236"/>
              <a:gd name="T47" fmla="*/ 2147483647 h 3656"/>
              <a:gd name="T48" fmla="*/ 2147483647 w 6236"/>
              <a:gd name="T49" fmla="*/ 2147483647 h 3656"/>
              <a:gd name="T50" fmla="*/ 2147483647 w 6236"/>
              <a:gd name="T51" fmla="*/ 2147483647 h 3656"/>
              <a:gd name="T52" fmla="*/ 2147483647 w 6236"/>
              <a:gd name="T53" fmla="*/ 2147483647 h 3656"/>
              <a:gd name="T54" fmla="*/ 2147483647 w 6236"/>
              <a:gd name="T55" fmla="*/ 2147483647 h 3656"/>
              <a:gd name="T56" fmla="*/ 2147483647 w 6236"/>
              <a:gd name="T57" fmla="*/ 2147483647 h 3656"/>
              <a:gd name="T58" fmla="*/ 2147483647 w 6236"/>
              <a:gd name="T59" fmla="*/ 2147483647 h 3656"/>
              <a:gd name="T60" fmla="*/ 2147483647 w 6236"/>
              <a:gd name="T61" fmla="*/ 2147483647 h 3656"/>
              <a:gd name="T62" fmla="*/ 2147483647 w 6236"/>
              <a:gd name="T63" fmla="*/ 2147483647 h 3656"/>
              <a:gd name="T64" fmla="*/ 2147483647 w 6236"/>
              <a:gd name="T65" fmla="*/ 2147483647 h 3656"/>
              <a:gd name="T66" fmla="*/ 0 w 6236"/>
              <a:gd name="T67" fmla="*/ 2147483647 h 3656"/>
              <a:gd name="T68" fmla="*/ 0 w 6236"/>
              <a:gd name="T69" fmla="*/ 0 h 3656"/>
              <a:gd name="T70" fmla="*/ 2147483647 w 6236"/>
              <a:gd name="T71" fmla="*/ 0 h 3656"/>
              <a:gd name="T72" fmla="*/ 2147483647 w 6236"/>
              <a:gd name="T73" fmla="*/ 2147483647 h 3656"/>
              <a:gd name="T74" fmla="*/ 2147483647 w 6236"/>
              <a:gd name="T75" fmla="*/ 2147483647 h 3656"/>
              <a:gd name="T76" fmla="*/ 2147483647 w 6236"/>
              <a:gd name="T77" fmla="*/ 2147483647 h 3656"/>
              <a:gd name="T78" fmla="*/ 2147483647 w 6236"/>
              <a:gd name="T79" fmla="*/ 2147483647 h 3656"/>
              <a:gd name="T80" fmla="*/ 2147483647 w 6236"/>
              <a:gd name="T81" fmla="*/ 2147483647 h 3656"/>
              <a:gd name="T82" fmla="*/ 2147483647 w 6236"/>
              <a:gd name="T83" fmla="*/ 2147483647 h 3656"/>
              <a:gd name="T84" fmla="*/ 2147483647 w 6236"/>
              <a:gd name="T85" fmla="*/ 2147483647 h 3656"/>
              <a:gd name="T86" fmla="*/ 2147483647 w 6236"/>
              <a:gd name="T87" fmla="*/ 2147483647 h 3656"/>
              <a:gd name="T88" fmla="*/ 2147483647 w 6236"/>
              <a:gd name="T89" fmla="*/ 2147483647 h 3656"/>
              <a:gd name="T90" fmla="*/ 2147483647 w 6236"/>
              <a:gd name="T91" fmla="*/ 2147483647 h 3656"/>
              <a:gd name="T92" fmla="*/ 2147483647 w 6236"/>
              <a:gd name="T93" fmla="*/ 2147483647 h 3656"/>
              <a:gd name="T94" fmla="*/ 2147483647 w 6236"/>
              <a:gd name="T95" fmla="*/ 2147483647 h 3656"/>
              <a:gd name="T96" fmla="*/ 2147483647 w 6236"/>
              <a:gd name="T97" fmla="*/ 2147483647 h 3656"/>
              <a:gd name="T98" fmla="*/ 2147483647 w 6236"/>
              <a:gd name="T99" fmla="*/ 2147483647 h 3656"/>
              <a:gd name="T100" fmla="*/ 2147483647 w 6236"/>
              <a:gd name="T101" fmla="*/ 2147483647 h 3656"/>
              <a:gd name="T102" fmla="*/ 2147483647 w 6236"/>
              <a:gd name="T103" fmla="*/ 2147483647 h 3656"/>
              <a:gd name="T104" fmla="*/ 2147483647 w 6236"/>
              <a:gd name="T105" fmla="*/ 2147483647 h 3656"/>
              <a:gd name="T106" fmla="*/ 2147483647 w 6236"/>
              <a:gd name="T107" fmla="*/ 2147483647 h 3656"/>
              <a:gd name="T108" fmla="*/ 2147483647 w 6236"/>
              <a:gd name="T109" fmla="*/ 2147483647 h 3656"/>
              <a:gd name="T110" fmla="*/ 2147483647 w 6236"/>
              <a:gd name="T111" fmla="*/ 2147483647 h 3656"/>
              <a:gd name="T112" fmla="*/ 2147483647 w 6236"/>
              <a:gd name="T113" fmla="*/ 2147483647 h 3656"/>
              <a:gd name="T114" fmla="*/ 2147483647 w 6236"/>
              <a:gd name="T115" fmla="*/ 2147483647 h 3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36"/>
              <a:gd name="T175" fmla="*/ 0 h 3656"/>
              <a:gd name="T176" fmla="*/ 6236 w 6236"/>
              <a:gd name="T177" fmla="*/ 3656 h 3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36" h="3656">
                <a:moveTo>
                  <a:pt x="1296" y="3656"/>
                </a:moveTo>
                <a:lnTo>
                  <a:pt x="1296" y="3656"/>
                </a:lnTo>
                <a:lnTo>
                  <a:pt x="1226" y="3654"/>
                </a:lnTo>
                <a:lnTo>
                  <a:pt x="1156" y="3650"/>
                </a:lnTo>
                <a:lnTo>
                  <a:pt x="1090" y="3642"/>
                </a:lnTo>
                <a:lnTo>
                  <a:pt x="1024" y="3630"/>
                </a:lnTo>
                <a:lnTo>
                  <a:pt x="960" y="3614"/>
                </a:lnTo>
                <a:lnTo>
                  <a:pt x="896" y="3598"/>
                </a:lnTo>
                <a:lnTo>
                  <a:pt x="834" y="3576"/>
                </a:lnTo>
                <a:lnTo>
                  <a:pt x="776" y="3554"/>
                </a:lnTo>
                <a:lnTo>
                  <a:pt x="718" y="3528"/>
                </a:lnTo>
                <a:lnTo>
                  <a:pt x="660" y="3498"/>
                </a:lnTo>
                <a:lnTo>
                  <a:pt x="606" y="3466"/>
                </a:lnTo>
                <a:lnTo>
                  <a:pt x="554" y="3432"/>
                </a:lnTo>
                <a:lnTo>
                  <a:pt x="504" y="3396"/>
                </a:lnTo>
                <a:lnTo>
                  <a:pt x="456" y="3358"/>
                </a:lnTo>
                <a:lnTo>
                  <a:pt x="410" y="3316"/>
                </a:lnTo>
                <a:lnTo>
                  <a:pt x="364" y="3274"/>
                </a:lnTo>
                <a:lnTo>
                  <a:pt x="322" y="3228"/>
                </a:lnTo>
                <a:lnTo>
                  <a:pt x="284" y="3182"/>
                </a:lnTo>
                <a:lnTo>
                  <a:pt x="246" y="3132"/>
                </a:lnTo>
                <a:lnTo>
                  <a:pt x="210" y="3082"/>
                </a:lnTo>
                <a:lnTo>
                  <a:pt x="178" y="3028"/>
                </a:lnTo>
                <a:lnTo>
                  <a:pt x="148" y="2974"/>
                </a:lnTo>
                <a:lnTo>
                  <a:pt x="122" y="2918"/>
                </a:lnTo>
                <a:lnTo>
                  <a:pt x="96" y="2862"/>
                </a:lnTo>
                <a:lnTo>
                  <a:pt x="74" y="2802"/>
                </a:lnTo>
                <a:lnTo>
                  <a:pt x="54" y="2742"/>
                </a:lnTo>
                <a:lnTo>
                  <a:pt x="38" y="2682"/>
                </a:lnTo>
                <a:lnTo>
                  <a:pt x="24" y="2620"/>
                </a:lnTo>
                <a:lnTo>
                  <a:pt x="14" y="2556"/>
                </a:lnTo>
                <a:lnTo>
                  <a:pt x="6" y="2492"/>
                </a:lnTo>
                <a:lnTo>
                  <a:pt x="2" y="2426"/>
                </a:lnTo>
                <a:lnTo>
                  <a:pt x="0" y="2360"/>
                </a:lnTo>
                <a:lnTo>
                  <a:pt x="0" y="0"/>
                </a:lnTo>
                <a:lnTo>
                  <a:pt x="496" y="0"/>
                </a:lnTo>
                <a:lnTo>
                  <a:pt x="496" y="442"/>
                </a:lnTo>
                <a:lnTo>
                  <a:pt x="498" y="492"/>
                </a:lnTo>
                <a:lnTo>
                  <a:pt x="504" y="536"/>
                </a:lnTo>
                <a:lnTo>
                  <a:pt x="512" y="580"/>
                </a:lnTo>
                <a:lnTo>
                  <a:pt x="524" y="620"/>
                </a:lnTo>
                <a:lnTo>
                  <a:pt x="540" y="656"/>
                </a:lnTo>
                <a:lnTo>
                  <a:pt x="558" y="690"/>
                </a:lnTo>
                <a:lnTo>
                  <a:pt x="580" y="720"/>
                </a:lnTo>
                <a:lnTo>
                  <a:pt x="606" y="748"/>
                </a:lnTo>
                <a:lnTo>
                  <a:pt x="634" y="774"/>
                </a:lnTo>
                <a:lnTo>
                  <a:pt x="666" y="794"/>
                </a:lnTo>
                <a:lnTo>
                  <a:pt x="702" y="814"/>
                </a:lnTo>
                <a:lnTo>
                  <a:pt x="740" y="828"/>
                </a:lnTo>
                <a:lnTo>
                  <a:pt x="780" y="840"/>
                </a:lnTo>
                <a:lnTo>
                  <a:pt x="826" y="848"/>
                </a:lnTo>
                <a:lnTo>
                  <a:pt x="872" y="854"/>
                </a:lnTo>
                <a:lnTo>
                  <a:pt x="922" y="856"/>
                </a:lnTo>
                <a:lnTo>
                  <a:pt x="3810" y="856"/>
                </a:lnTo>
                <a:lnTo>
                  <a:pt x="6236" y="2256"/>
                </a:lnTo>
                <a:lnTo>
                  <a:pt x="3810" y="3656"/>
                </a:lnTo>
                <a:lnTo>
                  <a:pt x="1296" y="3656"/>
                </a:lnTo>
                <a:close/>
              </a:path>
            </a:pathLst>
          </a:custGeom>
          <a:solidFill>
            <a:srgbClr val="4171B1"/>
          </a:solidFill>
          <a:ln w="9525">
            <a:noFill/>
            <a:round/>
            <a:headEnd/>
            <a:tailEnd/>
          </a:ln>
        </p:spPr>
        <p:txBody>
          <a:bodyPr lIns="121917" tIns="60958" rIns="121917" bIns="60958"/>
          <a:lstStyle/>
          <a:p>
            <a:pPr>
              <a:defRPr/>
            </a:pPr>
            <a:endParaRPr lang="de-DE">
              <a:solidFill>
                <a:prstClr val="black"/>
              </a:solidFill>
              <a:cs typeface="Arial" panose="020B0604020202020204" pitchFamily="34" charset="0"/>
            </a:endParaRPr>
          </a:p>
        </p:txBody>
      </p:sp>
      <p:sp>
        <p:nvSpPr>
          <p:cNvPr id="68" name="Arrow: Right 217">
            <a:extLst>
              <a:ext uri="{FF2B5EF4-FFF2-40B4-BE49-F238E27FC236}">
                <a16:creationId xmlns="" xmlns:a16="http://schemas.microsoft.com/office/drawing/2014/main" id="{C30DA97F-AF1C-4F1E-8FE7-4BDDC779D6AE}"/>
              </a:ext>
            </a:extLst>
          </p:cNvPr>
          <p:cNvSpPr/>
          <p:nvPr>
            <p:custDataLst>
              <p:tags r:id="rId20"/>
            </p:custDataLst>
          </p:nvPr>
        </p:nvSpPr>
        <p:spPr>
          <a:xfrm>
            <a:off x="2863721" y="2564905"/>
            <a:ext cx="3873628" cy="550333"/>
          </a:xfrm>
          <a:prstGeom prst="rightArrow">
            <a:avLst>
              <a:gd name="adj1" fmla="val 100000"/>
              <a:gd name="adj2" fmla="val 25016"/>
            </a:avLst>
          </a:prstGeom>
          <a:solidFill>
            <a:srgbClr val="4171B1"/>
          </a:solidFill>
          <a:ln w="25400" cap="flat" cmpd="sng" algn="ctr">
            <a:noFill/>
            <a:prstDash val="solid"/>
          </a:ln>
          <a:effectLst/>
        </p:spPr>
        <p:txBody>
          <a:bodyPr lIns="47999" tIns="60958" rIns="47999" bIns="6095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prstClr val="white"/>
                </a:solidFill>
                <a:effectLst/>
                <a:uLnTx/>
                <a:uFillTx/>
                <a:latin typeface="Helvetica Neue"/>
                <a:cs typeface="Arial" panose="020B0604020202020204" pitchFamily="34" charset="0"/>
              </a:rPr>
              <a:t>Campagne de communication d’influence auprès de l’écosystème</a:t>
            </a:r>
          </a:p>
        </p:txBody>
      </p:sp>
      <p:sp>
        <p:nvSpPr>
          <p:cNvPr id="69" name="Rectangle 68">
            <a:extLst>
              <a:ext uri="{FF2B5EF4-FFF2-40B4-BE49-F238E27FC236}">
                <a16:creationId xmlns="" xmlns:a16="http://schemas.microsoft.com/office/drawing/2014/main" id="{F7BDE367-BF68-49FC-A884-3D9930EA9D0D}"/>
              </a:ext>
            </a:extLst>
          </p:cNvPr>
          <p:cNvSpPr/>
          <p:nvPr>
            <p:custDataLst>
              <p:tags r:id="rId21"/>
            </p:custDataLst>
          </p:nvPr>
        </p:nvSpPr>
        <p:spPr>
          <a:xfrm>
            <a:off x="3126083" y="3153112"/>
            <a:ext cx="3529968" cy="553997"/>
          </a:xfrm>
          <a:prstGeom prst="rect">
            <a:avLst/>
          </a:prstGeom>
          <a:ln w="28575">
            <a:solidFill>
              <a:srgbClr val="4171B1"/>
            </a:solidFill>
          </a:ln>
        </p:spPr>
        <p:txBody>
          <a:bodyPr wrap="square" lIns="121917" tIns="60958" rIns="121917" bIns="60958">
            <a:spAutoFit/>
          </a:bodyPr>
          <a:lstStyle/>
          <a:p>
            <a:pPr defTabSz="914377">
              <a:defRPr/>
            </a:pPr>
            <a:r>
              <a:rPr lang="fr-FR" sz="1600" b="1" kern="0" dirty="0">
                <a:solidFill>
                  <a:srgbClr val="6F7072"/>
                </a:solidFill>
                <a:ea typeface="Geneva" charset="-128"/>
                <a:cs typeface="Arial" panose="020B0604020202020204" pitchFamily="34" charset="0"/>
              </a:rPr>
              <a:t>Pilote pour 3 territoires </a:t>
            </a:r>
            <a:r>
              <a:rPr lang="fr-FR" sz="1200" kern="0" dirty="0">
                <a:solidFill>
                  <a:srgbClr val="6F7072"/>
                </a:solidFill>
                <a:ea typeface="Geneva" charset="-128"/>
                <a:cs typeface="Arial" panose="020B0604020202020204" pitchFamily="34" charset="0"/>
              </a:rPr>
              <a:t>(Somme, Haute-Garonne, Loire-Atlantique) </a:t>
            </a:r>
          </a:p>
        </p:txBody>
      </p:sp>
      <p:pic>
        <p:nvPicPr>
          <p:cNvPr id="70" name="Picture 174">
            <a:extLst>
              <a:ext uri="{FF2B5EF4-FFF2-40B4-BE49-F238E27FC236}">
                <a16:creationId xmlns="" xmlns:a16="http://schemas.microsoft.com/office/drawing/2014/main" id="{D225B22D-73CF-4D48-A960-1F4F357FB9F7}"/>
              </a:ext>
            </a:extLst>
          </p:cNvPr>
          <p:cNvPicPr>
            <a:picLocks noChangeAspect="1"/>
          </p:cNvPicPr>
          <p:nvPr>
            <p:custDataLst>
              <p:tags r:id="rId22"/>
            </p:custDataLst>
          </p:nvPr>
        </p:nvPicPr>
        <p:blipFill>
          <a:blip r:embed="rId45" cstate="screen">
            <a:duotone>
              <a:srgbClr val="007FAD">
                <a:shade val="45000"/>
                <a:satMod val="135000"/>
              </a:srgbClr>
              <a:prstClr val="white"/>
            </a:duotone>
            <a:extLst>
              <a:ext uri="{28A0092B-C50C-407E-A947-70E740481C1C}">
                <a14:useLocalDpi xmlns:a14="http://schemas.microsoft.com/office/drawing/2010/main"/>
              </a:ext>
            </a:extLst>
          </a:blip>
          <a:stretch>
            <a:fillRect/>
          </a:stretch>
        </p:blipFill>
        <p:spPr>
          <a:xfrm>
            <a:off x="2524900" y="4470390"/>
            <a:ext cx="300067" cy="300067"/>
          </a:xfrm>
          <a:prstGeom prst="rect">
            <a:avLst/>
          </a:prstGeom>
          <a:ln>
            <a:noFill/>
          </a:ln>
        </p:spPr>
      </p:pic>
      <p:cxnSp>
        <p:nvCxnSpPr>
          <p:cNvPr id="71" name="Straight Arrow Connector 22">
            <a:extLst>
              <a:ext uri="{FF2B5EF4-FFF2-40B4-BE49-F238E27FC236}">
                <a16:creationId xmlns="" xmlns:a16="http://schemas.microsoft.com/office/drawing/2014/main" id="{E69769D1-B04E-4606-8105-E5D07B98AEFE}"/>
              </a:ext>
            </a:extLst>
          </p:cNvPr>
          <p:cNvCxnSpPr>
            <a:cxnSpLocks noChangeShapeType="1"/>
          </p:cNvCxnSpPr>
          <p:nvPr>
            <p:custDataLst>
              <p:tags r:id="rId23"/>
            </p:custDataLst>
          </p:nvPr>
        </p:nvCxnSpPr>
        <p:spPr bwMode="auto">
          <a:xfrm flipV="1">
            <a:off x="3223768" y="4704556"/>
            <a:ext cx="821267" cy="2116"/>
          </a:xfrm>
          <a:prstGeom prst="straightConnector1">
            <a:avLst/>
          </a:prstGeom>
          <a:noFill/>
          <a:ln w="19050" algn="ctr">
            <a:solidFill>
              <a:srgbClr val="007FAD"/>
            </a:solidFill>
            <a:miter lim="800000"/>
            <a:headEnd/>
            <a:tailEnd type="triangle" w="med" len="med"/>
          </a:ln>
          <a:extLst>
            <a:ext uri="{909E8E84-426E-40DD-AFC4-6F175D3DCCD1}">
              <a14:hiddenFill xmlns:a14="http://schemas.microsoft.com/office/drawing/2010/main">
                <a:noFill/>
              </a14:hiddenFill>
            </a:ext>
          </a:extLst>
        </p:spPr>
      </p:cxnSp>
      <p:sp>
        <p:nvSpPr>
          <p:cNvPr id="72" name="Rectangle 71">
            <a:extLst>
              <a:ext uri="{FF2B5EF4-FFF2-40B4-BE49-F238E27FC236}">
                <a16:creationId xmlns="" xmlns:a16="http://schemas.microsoft.com/office/drawing/2014/main" id="{ADD9B57A-773F-445C-AD4B-85E1737B5BEA}"/>
              </a:ext>
            </a:extLst>
          </p:cNvPr>
          <p:cNvSpPr/>
          <p:nvPr>
            <p:custDataLst>
              <p:tags r:id="rId24"/>
            </p:custDataLst>
          </p:nvPr>
        </p:nvSpPr>
        <p:spPr>
          <a:xfrm>
            <a:off x="3267221" y="4332076"/>
            <a:ext cx="1737004" cy="353939"/>
          </a:xfrm>
          <a:prstGeom prst="rect">
            <a:avLst/>
          </a:prstGeom>
        </p:spPr>
        <p:txBody>
          <a:bodyPr wrap="none" lIns="47999" tIns="60958" rIns="121917" bIns="60958" anchor="ctr">
            <a:spAutoFit/>
          </a:bodyPr>
          <a:lstStyle/>
          <a:p>
            <a:pPr>
              <a:defRPr/>
            </a:pPr>
            <a:r>
              <a:rPr lang="fr-FR" sz="1500" i="1" dirty="0">
                <a:solidFill>
                  <a:srgbClr val="6F7072"/>
                </a:solidFill>
                <a:cs typeface="Arial" panose="020B0604020202020204" pitchFamily="34" charset="0"/>
              </a:rPr>
              <a:t>À partir de fin août</a:t>
            </a:r>
          </a:p>
        </p:txBody>
      </p:sp>
      <p:pic>
        <p:nvPicPr>
          <p:cNvPr id="73" name="Graphic 26" descr="Email">
            <a:extLst>
              <a:ext uri="{FF2B5EF4-FFF2-40B4-BE49-F238E27FC236}">
                <a16:creationId xmlns="" xmlns:a16="http://schemas.microsoft.com/office/drawing/2014/main" id="{59025069-381E-4FC8-B2E2-6D694E692BBE}"/>
              </a:ext>
            </a:extLst>
          </p:cNvPr>
          <p:cNvPicPr>
            <a:picLocks noChangeAspect="1"/>
          </p:cNvPicPr>
          <p:nvPr>
            <p:custDataLst>
              <p:tags r:id="rId25"/>
            </p:custDataLst>
          </p:nvPr>
        </p:nvPicPr>
        <p:blipFill>
          <a:blip r:embed="rId46" cstate="screen">
            <a:duotone>
              <a:srgbClr val="5E74B8">
                <a:shade val="45000"/>
                <a:satMod val="135000"/>
              </a:srgbClr>
              <a:prstClr val="white"/>
            </a:duotone>
            <a:extLst>
              <a:ext uri="{BEBA8EAE-BF5A-486C-A8C5-ECC9F3942E4B}">
                <a14:imgProps xmlns:a14="http://schemas.microsoft.com/office/drawing/2010/main">
                  <a14:imgLayer r:embed="rId4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892461" y="4486016"/>
            <a:ext cx="247651" cy="26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 xmlns:a16="http://schemas.microsoft.com/office/drawing/2014/main" id="{2E16DA0A-B640-4CAE-A4ED-DBBF60FD9592}"/>
              </a:ext>
            </a:extLst>
          </p:cNvPr>
          <p:cNvSpPr/>
          <p:nvPr>
            <p:custDataLst>
              <p:tags r:id="rId26"/>
            </p:custDataLst>
          </p:nvPr>
        </p:nvSpPr>
        <p:spPr>
          <a:xfrm>
            <a:off x="2824968" y="4847277"/>
            <a:ext cx="2044624" cy="1200328"/>
          </a:xfrm>
          <a:prstGeom prst="rect">
            <a:avLst/>
          </a:prstGeom>
        </p:spPr>
        <p:txBody>
          <a:bodyPr wrap="square" lIns="121917" tIns="60958" rIns="121917" bIns="60958">
            <a:spAutoFit/>
          </a:bodyPr>
          <a:lstStyle/>
          <a:p>
            <a:pPr>
              <a:defRPr/>
            </a:pPr>
            <a:r>
              <a:rPr lang="fr-FR" sz="1400" b="1" dirty="0">
                <a:solidFill>
                  <a:srgbClr val="6F7072"/>
                </a:solidFill>
                <a:cs typeface="Arial" panose="020B0604020202020204" pitchFamily="34" charset="0"/>
              </a:rPr>
              <a:t>Envoi de notifications : </a:t>
            </a:r>
          </a:p>
          <a:p>
            <a:pPr marL="118530" indent="-118530">
              <a:buFont typeface="Arial" panose="020B0604020202020204" pitchFamily="34" charset="0"/>
              <a:buChar char="•"/>
              <a:defRPr/>
            </a:pPr>
            <a:r>
              <a:rPr lang="fr-FR" sz="1400" dirty="0">
                <a:solidFill>
                  <a:srgbClr val="6F7072"/>
                </a:solidFill>
                <a:cs typeface="Arial" panose="020B0604020202020204" pitchFamily="34" charset="0"/>
              </a:rPr>
              <a:t>Haute-Garonne</a:t>
            </a:r>
          </a:p>
          <a:p>
            <a:pPr marL="118530" indent="-118530">
              <a:buFont typeface="Arial" panose="020B0604020202020204" pitchFamily="34" charset="0"/>
              <a:buChar char="•"/>
              <a:defRPr/>
            </a:pPr>
            <a:r>
              <a:rPr lang="fr-FR" sz="1400" dirty="0">
                <a:solidFill>
                  <a:srgbClr val="6F7072"/>
                </a:solidFill>
                <a:cs typeface="Arial" panose="020B0604020202020204" pitchFamily="34" charset="0"/>
              </a:rPr>
              <a:t>Loire-Atlantique</a:t>
            </a:r>
          </a:p>
          <a:p>
            <a:pPr marL="118530" indent="-118530">
              <a:buFont typeface="Arial" panose="020B0604020202020204" pitchFamily="34" charset="0"/>
              <a:buChar char="•"/>
              <a:defRPr/>
            </a:pPr>
            <a:r>
              <a:rPr lang="fr-FR" sz="1400" dirty="0">
                <a:solidFill>
                  <a:srgbClr val="6F7072"/>
                </a:solidFill>
                <a:cs typeface="Arial" panose="020B0604020202020204" pitchFamily="34" charset="0"/>
              </a:rPr>
              <a:t>Somme</a:t>
            </a:r>
          </a:p>
        </p:txBody>
      </p:sp>
      <p:sp>
        <p:nvSpPr>
          <p:cNvPr id="75" name="Arrow: Chevron 211">
            <a:extLst>
              <a:ext uri="{FF2B5EF4-FFF2-40B4-BE49-F238E27FC236}">
                <a16:creationId xmlns="" xmlns:a16="http://schemas.microsoft.com/office/drawing/2014/main" id="{6AFD7B85-337C-4668-A7E2-0EFD59698913}"/>
              </a:ext>
            </a:extLst>
          </p:cNvPr>
          <p:cNvSpPr/>
          <p:nvPr>
            <p:custDataLst>
              <p:tags r:id="rId27"/>
            </p:custDataLst>
          </p:nvPr>
        </p:nvSpPr>
        <p:spPr>
          <a:xfrm>
            <a:off x="6761242" y="2564904"/>
            <a:ext cx="5296948" cy="543983"/>
          </a:xfrm>
          <a:prstGeom prst="chevron">
            <a:avLst>
              <a:gd name="adj" fmla="val 28895"/>
            </a:avLst>
          </a:prstGeom>
          <a:solidFill>
            <a:srgbClr val="B71251"/>
          </a:solidFill>
          <a:ln w="25400" cap="flat" cmpd="sng" algn="ctr">
            <a:noFill/>
            <a:prstDash val="solid"/>
          </a:ln>
          <a:effectLst/>
        </p:spPr>
        <p:txBody>
          <a:bodyPr lIns="95998" tIns="60958" rIns="95998" bIns="6095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prstClr val="white"/>
                </a:solidFill>
                <a:effectLst/>
                <a:uLnTx/>
                <a:uFillTx/>
                <a:latin typeface="Helvetica Neue"/>
                <a:cs typeface="Arial" panose="020B0604020202020204" pitchFamily="34" charset="0"/>
              </a:rPr>
              <a:t>Campagne de communication grand public</a:t>
            </a:r>
          </a:p>
        </p:txBody>
      </p:sp>
      <p:sp>
        <p:nvSpPr>
          <p:cNvPr id="76" name="Freeform 81">
            <a:extLst>
              <a:ext uri="{FF2B5EF4-FFF2-40B4-BE49-F238E27FC236}">
                <a16:creationId xmlns="" xmlns:a16="http://schemas.microsoft.com/office/drawing/2014/main" id="{9572EB55-8A07-47D7-8858-2615BF033651}"/>
              </a:ext>
            </a:extLst>
          </p:cNvPr>
          <p:cNvSpPr>
            <a:spLocks noChangeAspect="1"/>
          </p:cNvSpPr>
          <p:nvPr>
            <p:custDataLst>
              <p:tags r:id="rId28"/>
            </p:custDataLst>
          </p:nvPr>
        </p:nvSpPr>
        <p:spPr bwMode="auto">
          <a:xfrm>
            <a:off x="6730297" y="3249730"/>
            <a:ext cx="333367" cy="194935"/>
          </a:xfrm>
          <a:custGeom>
            <a:avLst/>
            <a:gdLst>
              <a:gd name="T0" fmla="*/ 2147483647 w 6236"/>
              <a:gd name="T1" fmla="*/ 2147483647 h 3656"/>
              <a:gd name="T2" fmla="*/ 2147483647 w 6236"/>
              <a:gd name="T3" fmla="*/ 2147483647 h 3656"/>
              <a:gd name="T4" fmla="*/ 2147483647 w 6236"/>
              <a:gd name="T5" fmla="*/ 2147483647 h 3656"/>
              <a:gd name="T6" fmla="*/ 2147483647 w 6236"/>
              <a:gd name="T7" fmla="*/ 2147483647 h 3656"/>
              <a:gd name="T8" fmla="*/ 2147483647 w 6236"/>
              <a:gd name="T9" fmla="*/ 2147483647 h 3656"/>
              <a:gd name="T10" fmla="*/ 2147483647 w 6236"/>
              <a:gd name="T11" fmla="*/ 2147483647 h 3656"/>
              <a:gd name="T12" fmla="*/ 2147483647 w 6236"/>
              <a:gd name="T13" fmla="*/ 2147483647 h 3656"/>
              <a:gd name="T14" fmla="*/ 2147483647 w 6236"/>
              <a:gd name="T15" fmla="*/ 2147483647 h 3656"/>
              <a:gd name="T16" fmla="*/ 2147483647 w 6236"/>
              <a:gd name="T17" fmla="*/ 2147483647 h 3656"/>
              <a:gd name="T18" fmla="*/ 2147483647 w 6236"/>
              <a:gd name="T19" fmla="*/ 2147483647 h 3656"/>
              <a:gd name="T20" fmla="*/ 2147483647 w 6236"/>
              <a:gd name="T21" fmla="*/ 2147483647 h 3656"/>
              <a:gd name="T22" fmla="*/ 2147483647 w 6236"/>
              <a:gd name="T23" fmla="*/ 2147483647 h 3656"/>
              <a:gd name="T24" fmla="*/ 2147483647 w 6236"/>
              <a:gd name="T25" fmla="*/ 2147483647 h 3656"/>
              <a:gd name="T26" fmla="*/ 2147483647 w 6236"/>
              <a:gd name="T27" fmla="*/ 2147483647 h 3656"/>
              <a:gd name="T28" fmla="*/ 2147483647 w 6236"/>
              <a:gd name="T29" fmla="*/ 2147483647 h 3656"/>
              <a:gd name="T30" fmla="*/ 2147483647 w 6236"/>
              <a:gd name="T31" fmla="*/ 2147483647 h 3656"/>
              <a:gd name="T32" fmla="*/ 2147483647 w 6236"/>
              <a:gd name="T33" fmla="*/ 2147483647 h 3656"/>
              <a:gd name="T34" fmla="*/ 2147483647 w 6236"/>
              <a:gd name="T35" fmla="*/ 2147483647 h 3656"/>
              <a:gd name="T36" fmla="*/ 2147483647 w 6236"/>
              <a:gd name="T37" fmla="*/ 2147483647 h 3656"/>
              <a:gd name="T38" fmla="*/ 2147483647 w 6236"/>
              <a:gd name="T39" fmla="*/ 2147483647 h 3656"/>
              <a:gd name="T40" fmla="*/ 2147483647 w 6236"/>
              <a:gd name="T41" fmla="*/ 2147483647 h 3656"/>
              <a:gd name="T42" fmla="*/ 2147483647 w 6236"/>
              <a:gd name="T43" fmla="*/ 2147483647 h 3656"/>
              <a:gd name="T44" fmla="*/ 2147483647 w 6236"/>
              <a:gd name="T45" fmla="*/ 2147483647 h 3656"/>
              <a:gd name="T46" fmla="*/ 2147483647 w 6236"/>
              <a:gd name="T47" fmla="*/ 2147483647 h 3656"/>
              <a:gd name="T48" fmla="*/ 2147483647 w 6236"/>
              <a:gd name="T49" fmla="*/ 2147483647 h 3656"/>
              <a:gd name="T50" fmla="*/ 2147483647 w 6236"/>
              <a:gd name="T51" fmla="*/ 2147483647 h 3656"/>
              <a:gd name="T52" fmla="*/ 2147483647 w 6236"/>
              <a:gd name="T53" fmla="*/ 2147483647 h 3656"/>
              <a:gd name="T54" fmla="*/ 2147483647 w 6236"/>
              <a:gd name="T55" fmla="*/ 2147483647 h 3656"/>
              <a:gd name="T56" fmla="*/ 2147483647 w 6236"/>
              <a:gd name="T57" fmla="*/ 2147483647 h 3656"/>
              <a:gd name="T58" fmla="*/ 2147483647 w 6236"/>
              <a:gd name="T59" fmla="*/ 2147483647 h 3656"/>
              <a:gd name="T60" fmla="*/ 2147483647 w 6236"/>
              <a:gd name="T61" fmla="*/ 2147483647 h 3656"/>
              <a:gd name="T62" fmla="*/ 2147483647 w 6236"/>
              <a:gd name="T63" fmla="*/ 2147483647 h 3656"/>
              <a:gd name="T64" fmla="*/ 2147483647 w 6236"/>
              <a:gd name="T65" fmla="*/ 2147483647 h 3656"/>
              <a:gd name="T66" fmla="*/ 0 w 6236"/>
              <a:gd name="T67" fmla="*/ 2147483647 h 3656"/>
              <a:gd name="T68" fmla="*/ 0 w 6236"/>
              <a:gd name="T69" fmla="*/ 0 h 3656"/>
              <a:gd name="T70" fmla="*/ 2147483647 w 6236"/>
              <a:gd name="T71" fmla="*/ 0 h 3656"/>
              <a:gd name="T72" fmla="*/ 2147483647 w 6236"/>
              <a:gd name="T73" fmla="*/ 2147483647 h 3656"/>
              <a:gd name="T74" fmla="*/ 2147483647 w 6236"/>
              <a:gd name="T75" fmla="*/ 2147483647 h 3656"/>
              <a:gd name="T76" fmla="*/ 2147483647 w 6236"/>
              <a:gd name="T77" fmla="*/ 2147483647 h 3656"/>
              <a:gd name="T78" fmla="*/ 2147483647 w 6236"/>
              <a:gd name="T79" fmla="*/ 2147483647 h 3656"/>
              <a:gd name="T80" fmla="*/ 2147483647 w 6236"/>
              <a:gd name="T81" fmla="*/ 2147483647 h 3656"/>
              <a:gd name="T82" fmla="*/ 2147483647 w 6236"/>
              <a:gd name="T83" fmla="*/ 2147483647 h 3656"/>
              <a:gd name="T84" fmla="*/ 2147483647 w 6236"/>
              <a:gd name="T85" fmla="*/ 2147483647 h 3656"/>
              <a:gd name="T86" fmla="*/ 2147483647 w 6236"/>
              <a:gd name="T87" fmla="*/ 2147483647 h 3656"/>
              <a:gd name="T88" fmla="*/ 2147483647 w 6236"/>
              <a:gd name="T89" fmla="*/ 2147483647 h 3656"/>
              <a:gd name="T90" fmla="*/ 2147483647 w 6236"/>
              <a:gd name="T91" fmla="*/ 2147483647 h 3656"/>
              <a:gd name="T92" fmla="*/ 2147483647 w 6236"/>
              <a:gd name="T93" fmla="*/ 2147483647 h 3656"/>
              <a:gd name="T94" fmla="*/ 2147483647 w 6236"/>
              <a:gd name="T95" fmla="*/ 2147483647 h 3656"/>
              <a:gd name="T96" fmla="*/ 2147483647 w 6236"/>
              <a:gd name="T97" fmla="*/ 2147483647 h 3656"/>
              <a:gd name="T98" fmla="*/ 2147483647 w 6236"/>
              <a:gd name="T99" fmla="*/ 2147483647 h 3656"/>
              <a:gd name="T100" fmla="*/ 2147483647 w 6236"/>
              <a:gd name="T101" fmla="*/ 2147483647 h 3656"/>
              <a:gd name="T102" fmla="*/ 2147483647 w 6236"/>
              <a:gd name="T103" fmla="*/ 2147483647 h 3656"/>
              <a:gd name="T104" fmla="*/ 2147483647 w 6236"/>
              <a:gd name="T105" fmla="*/ 2147483647 h 3656"/>
              <a:gd name="T106" fmla="*/ 2147483647 w 6236"/>
              <a:gd name="T107" fmla="*/ 2147483647 h 3656"/>
              <a:gd name="T108" fmla="*/ 2147483647 w 6236"/>
              <a:gd name="T109" fmla="*/ 2147483647 h 3656"/>
              <a:gd name="T110" fmla="*/ 2147483647 w 6236"/>
              <a:gd name="T111" fmla="*/ 2147483647 h 3656"/>
              <a:gd name="T112" fmla="*/ 2147483647 w 6236"/>
              <a:gd name="T113" fmla="*/ 2147483647 h 3656"/>
              <a:gd name="T114" fmla="*/ 2147483647 w 6236"/>
              <a:gd name="T115" fmla="*/ 2147483647 h 3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36"/>
              <a:gd name="T175" fmla="*/ 0 h 3656"/>
              <a:gd name="T176" fmla="*/ 6236 w 6236"/>
              <a:gd name="T177" fmla="*/ 3656 h 3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36" h="3656">
                <a:moveTo>
                  <a:pt x="1296" y="3656"/>
                </a:moveTo>
                <a:lnTo>
                  <a:pt x="1296" y="3656"/>
                </a:lnTo>
                <a:lnTo>
                  <a:pt x="1226" y="3654"/>
                </a:lnTo>
                <a:lnTo>
                  <a:pt x="1156" y="3650"/>
                </a:lnTo>
                <a:lnTo>
                  <a:pt x="1090" y="3642"/>
                </a:lnTo>
                <a:lnTo>
                  <a:pt x="1024" y="3630"/>
                </a:lnTo>
                <a:lnTo>
                  <a:pt x="960" y="3614"/>
                </a:lnTo>
                <a:lnTo>
                  <a:pt x="896" y="3598"/>
                </a:lnTo>
                <a:lnTo>
                  <a:pt x="834" y="3576"/>
                </a:lnTo>
                <a:lnTo>
                  <a:pt x="776" y="3554"/>
                </a:lnTo>
                <a:lnTo>
                  <a:pt x="718" y="3528"/>
                </a:lnTo>
                <a:lnTo>
                  <a:pt x="660" y="3498"/>
                </a:lnTo>
                <a:lnTo>
                  <a:pt x="606" y="3466"/>
                </a:lnTo>
                <a:lnTo>
                  <a:pt x="554" y="3432"/>
                </a:lnTo>
                <a:lnTo>
                  <a:pt x="504" y="3396"/>
                </a:lnTo>
                <a:lnTo>
                  <a:pt x="456" y="3358"/>
                </a:lnTo>
                <a:lnTo>
                  <a:pt x="410" y="3316"/>
                </a:lnTo>
                <a:lnTo>
                  <a:pt x="364" y="3274"/>
                </a:lnTo>
                <a:lnTo>
                  <a:pt x="322" y="3228"/>
                </a:lnTo>
                <a:lnTo>
                  <a:pt x="284" y="3182"/>
                </a:lnTo>
                <a:lnTo>
                  <a:pt x="246" y="3132"/>
                </a:lnTo>
                <a:lnTo>
                  <a:pt x="210" y="3082"/>
                </a:lnTo>
                <a:lnTo>
                  <a:pt x="178" y="3028"/>
                </a:lnTo>
                <a:lnTo>
                  <a:pt x="148" y="2974"/>
                </a:lnTo>
                <a:lnTo>
                  <a:pt x="122" y="2918"/>
                </a:lnTo>
                <a:lnTo>
                  <a:pt x="96" y="2862"/>
                </a:lnTo>
                <a:lnTo>
                  <a:pt x="74" y="2802"/>
                </a:lnTo>
                <a:lnTo>
                  <a:pt x="54" y="2742"/>
                </a:lnTo>
                <a:lnTo>
                  <a:pt x="38" y="2682"/>
                </a:lnTo>
                <a:lnTo>
                  <a:pt x="24" y="2620"/>
                </a:lnTo>
                <a:lnTo>
                  <a:pt x="14" y="2556"/>
                </a:lnTo>
                <a:lnTo>
                  <a:pt x="6" y="2492"/>
                </a:lnTo>
                <a:lnTo>
                  <a:pt x="2" y="2426"/>
                </a:lnTo>
                <a:lnTo>
                  <a:pt x="0" y="2360"/>
                </a:lnTo>
                <a:lnTo>
                  <a:pt x="0" y="0"/>
                </a:lnTo>
                <a:lnTo>
                  <a:pt x="496" y="0"/>
                </a:lnTo>
                <a:lnTo>
                  <a:pt x="496" y="442"/>
                </a:lnTo>
                <a:lnTo>
                  <a:pt x="498" y="492"/>
                </a:lnTo>
                <a:lnTo>
                  <a:pt x="504" y="536"/>
                </a:lnTo>
                <a:lnTo>
                  <a:pt x="512" y="580"/>
                </a:lnTo>
                <a:lnTo>
                  <a:pt x="524" y="620"/>
                </a:lnTo>
                <a:lnTo>
                  <a:pt x="540" y="656"/>
                </a:lnTo>
                <a:lnTo>
                  <a:pt x="558" y="690"/>
                </a:lnTo>
                <a:lnTo>
                  <a:pt x="580" y="720"/>
                </a:lnTo>
                <a:lnTo>
                  <a:pt x="606" y="748"/>
                </a:lnTo>
                <a:lnTo>
                  <a:pt x="634" y="774"/>
                </a:lnTo>
                <a:lnTo>
                  <a:pt x="666" y="794"/>
                </a:lnTo>
                <a:lnTo>
                  <a:pt x="702" y="814"/>
                </a:lnTo>
                <a:lnTo>
                  <a:pt x="740" y="828"/>
                </a:lnTo>
                <a:lnTo>
                  <a:pt x="780" y="840"/>
                </a:lnTo>
                <a:lnTo>
                  <a:pt x="826" y="848"/>
                </a:lnTo>
                <a:lnTo>
                  <a:pt x="872" y="854"/>
                </a:lnTo>
                <a:lnTo>
                  <a:pt x="922" y="856"/>
                </a:lnTo>
                <a:lnTo>
                  <a:pt x="3810" y="856"/>
                </a:lnTo>
                <a:lnTo>
                  <a:pt x="6236" y="2256"/>
                </a:lnTo>
                <a:lnTo>
                  <a:pt x="3810" y="3656"/>
                </a:lnTo>
                <a:lnTo>
                  <a:pt x="1296" y="3656"/>
                </a:lnTo>
                <a:close/>
              </a:path>
            </a:pathLst>
          </a:custGeom>
          <a:solidFill>
            <a:srgbClr val="B71251"/>
          </a:solidFill>
          <a:ln w="9525">
            <a:noFill/>
            <a:round/>
            <a:headEnd/>
            <a:tailEnd/>
          </a:ln>
        </p:spPr>
        <p:txBody>
          <a:bodyPr lIns="121917" tIns="60958" rIns="121917" bIns="60958"/>
          <a:lstStyle/>
          <a:p>
            <a:pPr>
              <a:defRPr/>
            </a:pPr>
            <a:endParaRPr lang="de-DE">
              <a:solidFill>
                <a:srgbClr val="E87C54"/>
              </a:solidFill>
              <a:cs typeface="Arial" panose="020B0604020202020204" pitchFamily="34" charset="0"/>
            </a:endParaRPr>
          </a:p>
        </p:txBody>
      </p:sp>
      <p:sp>
        <p:nvSpPr>
          <p:cNvPr id="77" name="Rectangle 76">
            <a:extLst>
              <a:ext uri="{FF2B5EF4-FFF2-40B4-BE49-F238E27FC236}">
                <a16:creationId xmlns="" xmlns:a16="http://schemas.microsoft.com/office/drawing/2014/main" id="{5F02F980-835E-4FF9-B899-3D9B4200A29D}"/>
              </a:ext>
            </a:extLst>
          </p:cNvPr>
          <p:cNvSpPr/>
          <p:nvPr>
            <p:custDataLst>
              <p:tags r:id="rId29"/>
            </p:custDataLst>
          </p:nvPr>
        </p:nvSpPr>
        <p:spPr>
          <a:xfrm>
            <a:off x="7079780" y="3211973"/>
            <a:ext cx="4844973" cy="353939"/>
          </a:xfrm>
          <a:prstGeom prst="rect">
            <a:avLst/>
          </a:prstGeom>
          <a:ln w="28575">
            <a:solidFill>
              <a:srgbClr val="B71251"/>
            </a:solidFill>
          </a:ln>
        </p:spPr>
        <p:txBody>
          <a:bodyPr wrap="square" lIns="121917" tIns="60958" rIns="121917" bIns="60958">
            <a:spAutoFit/>
          </a:bodyPr>
          <a:lstStyle/>
          <a:p>
            <a:pPr defTabSz="914377">
              <a:defRPr/>
            </a:pPr>
            <a:r>
              <a:rPr lang="fr-FR" sz="1500" b="1" kern="0" dirty="0">
                <a:solidFill>
                  <a:srgbClr val="6F7072"/>
                </a:solidFill>
                <a:ea typeface="Geneva" charset="-128"/>
                <a:cs typeface="Arial" panose="020B0604020202020204" pitchFamily="34" charset="0"/>
              </a:rPr>
              <a:t>Création de Mon Espace Santé possible pour tous</a:t>
            </a:r>
          </a:p>
        </p:txBody>
      </p:sp>
      <p:cxnSp>
        <p:nvCxnSpPr>
          <p:cNvPr id="78" name="Straight Arrow Connector 29">
            <a:extLst>
              <a:ext uri="{FF2B5EF4-FFF2-40B4-BE49-F238E27FC236}">
                <a16:creationId xmlns="" xmlns:a16="http://schemas.microsoft.com/office/drawing/2014/main" id="{CF8658BF-E8FF-4B95-8B61-633E824588E1}"/>
              </a:ext>
            </a:extLst>
          </p:cNvPr>
          <p:cNvCxnSpPr>
            <a:cxnSpLocks/>
          </p:cNvCxnSpPr>
          <p:nvPr>
            <p:custDataLst>
              <p:tags r:id="rId30"/>
            </p:custDataLst>
          </p:nvPr>
        </p:nvCxnSpPr>
        <p:spPr bwMode="auto">
          <a:xfrm>
            <a:off x="7395536" y="4662214"/>
            <a:ext cx="2863245" cy="0"/>
          </a:xfrm>
          <a:prstGeom prst="straightConnector1">
            <a:avLst/>
          </a:prstGeom>
          <a:noFill/>
          <a:ln w="19050" algn="ctr">
            <a:solidFill>
              <a:srgbClr val="FF42A1"/>
            </a:solidFill>
            <a:miter lim="800000"/>
            <a:headEnd/>
            <a:tailEnd type="triangle" w="med" len="med"/>
          </a:ln>
          <a:extLst>
            <a:ext uri="{909E8E84-426E-40DD-AFC4-6F175D3DCCD1}">
              <a14:hiddenFill xmlns:a14="http://schemas.microsoft.com/office/drawing/2010/main">
                <a:noFill/>
              </a14:hiddenFill>
            </a:ext>
          </a:extLst>
        </p:spPr>
      </p:cxnSp>
      <p:pic>
        <p:nvPicPr>
          <p:cNvPr id="79" name="Graphic 26" descr="Email">
            <a:extLst>
              <a:ext uri="{FF2B5EF4-FFF2-40B4-BE49-F238E27FC236}">
                <a16:creationId xmlns="" xmlns:a16="http://schemas.microsoft.com/office/drawing/2014/main" id="{4F3C17AC-DE86-4FDB-8F10-0697780EAE5E}"/>
              </a:ext>
            </a:extLst>
          </p:cNvPr>
          <p:cNvPicPr>
            <a:picLocks noChangeAspect="1"/>
          </p:cNvPicPr>
          <p:nvPr>
            <p:custDataLst>
              <p:tags r:id="rId31"/>
            </p:custDataLst>
          </p:nvPr>
        </p:nvPicPr>
        <p:blipFill>
          <a:blip r:embed="rId48" cstate="screen">
            <a:duotone>
              <a:srgbClr val="FF42A1">
                <a:shade val="45000"/>
                <a:satMod val="135000"/>
              </a:srgbClr>
              <a:prstClr val="white"/>
            </a:duotone>
            <a:extLst>
              <a:ext uri="{BEBA8EAE-BF5A-486C-A8C5-ECC9F3942E4B}">
                <a14:imgProps xmlns:a14="http://schemas.microsoft.com/office/drawing/2010/main">
                  <a14:imgLayer r:embed="rId49">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a:off x="7046594" y="4503256"/>
            <a:ext cx="248737" cy="269375"/>
          </a:xfrm>
          <a:prstGeom prst="rect">
            <a:avLst/>
          </a:prstGeom>
        </p:spPr>
      </p:pic>
      <p:sp>
        <p:nvSpPr>
          <p:cNvPr id="80" name="Rectangle 79">
            <a:extLst>
              <a:ext uri="{FF2B5EF4-FFF2-40B4-BE49-F238E27FC236}">
                <a16:creationId xmlns="" xmlns:a16="http://schemas.microsoft.com/office/drawing/2014/main" id="{9C4FE714-71C7-4A1A-B56A-C60F21EFB6B8}"/>
              </a:ext>
            </a:extLst>
          </p:cNvPr>
          <p:cNvSpPr/>
          <p:nvPr>
            <p:custDataLst>
              <p:tags r:id="rId32"/>
            </p:custDataLst>
          </p:nvPr>
        </p:nvSpPr>
        <p:spPr>
          <a:xfrm>
            <a:off x="7035098" y="4303335"/>
            <a:ext cx="720876" cy="328295"/>
          </a:xfrm>
          <a:prstGeom prst="rect">
            <a:avLst/>
          </a:prstGeom>
        </p:spPr>
        <p:txBody>
          <a:bodyPr wrap="none" lIns="47999" tIns="60958" rIns="121917" bIns="60958" anchor="ctr">
            <a:spAutoFit/>
          </a:bodyPr>
          <a:lstStyle/>
          <a:p>
            <a:pPr>
              <a:defRPr/>
            </a:pPr>
            <a:r>
              <a:rPr lang="fr-FR" sz="1300" i="1" dirty="0">
                <a:solidFill>
                  <a:srgbClr val="6F7072"/>
                </a:solidFill>
                <a:cs typeface="Arial" panose="020B0604020202020204" pitchFamily="34" charset="0"/>
              </a:rPr>
              <a:t>Janvier</a:t>
            </a:r>
          </a:p>
        </p:txBody>
      </p:sp>
      <p:sp>
        <p:nvSpPr>
          <p:cNvPr id="81" name="Rectangle 80">
            <a:extLst>
              <a:ext uri="{FF2B5EF4-FFF2-40B4-BE49-F238E27FC236}">
                <a16:creationId xmlns="" xmlns:a16="http://schemas.microsoft.com/office/drawing/2014/main" id="{1BC5416D-533E-466F-A1B9-821BD95CD98F}"/>
              </a:ext>
            </a:extLst>
          </p:cNvPr>
          <p:cNvSpPr/>
          <p:nvPr>
            <p:custDataLst>
              <p:tags r:id="rId33"/>
            </p:custDataLst>
          </p:nvPr>
        </p:nvSpPr>
        <p:spPr>
          <a:xfrm>
            <a:off x="10021714" y="4296984"/>
            <a:ext cx="552025" cy="328295"/>
          </a:xfrm>
          <a:prstGeom prst="rect">
            <a:avLst/>
          </a:prstGeom>
        </p:spPr>
        <p:txBody>
          <a:bodyPr wrap="none" lIns="47999" tIns="60958" rIns="121917" bIns="60958" anchor="ctr">
            <a:spAutoFit/>
          </a:bodyPr>
          <a:lstStyle/>
          <a:p>
            <a:pPr>
              <a:defRPr/>
            </a:pPr>
            <a:r>
              <a:rPr lang="fr-FR" sz="1300" i="1" dirty="0">
                <a:solidFill>
                  <a:srgbClr val="6F7072"/>
                </a:solidFill>
                <a:cs typeface="Arial" panose="020B0604020202020204" pitchFamily="34" charset="0"/>
              </a:rPr>
              <a:t>Mars</a:t>
            </a:r>
          </a:p>
        </p:txBody>
      </p:sp>
      <p:pic>
        <p:nvPicPr>
          <p:cNvPr id="82" name="Picture 190">
            <a:extLst>
              <a:ext uri="{FF2B5EF4-FFF2-40B4-BE49-F238E27FC236}">
                <a16:creationId xmlns="" xmlns:a16="http://schemas.microsoft.com/office/drawing/2014/main" id="{35730811-0131-4757-9AC6-F5C9F9E330EB}"/>
              </a:ext>
            </a:extLst>
          </p:cNvPr>
          <p:cNvPicPr>
            <a:picLocks noChangeAspect="1"/>
          </p:cNvPicPr>
          <p:nvPr>
            <p:custDataLst>
              <p:tags r:id="rId34"/>
            </p:custDataLst>
          </p:nvPr>
        </p:nvPicPr>
        <p:blipFill>
          <a:blip r:embed="rId45" cstate="screen">
            <a:duotone>
              <a:srgbClr val="FF42A1">
                <a:shade val="45000"/>
                <a:satMod val="135000"/>
              </a:srgbClr>
              <a:prstClr val="white"/>
            </a:duotone>
            <a:extLst>
              <a:ext uri="{28A0092B-C50C-407E-A947-70E740481C1C}">
                <a14:useLocalDpi xmlns:a14="http://schemas.microsoft.com/office/drawing/2010/main"/>
              </a:ext>
            </a:extLst>
          </a:blip>
          <a:stretch>
            <a:fillRect/>
          </a:stretch>
        </p:blipFill>
        <p:spPr>
          <a:xfrm>
            <a:off x="6475724" y="4472564"/>
            <a:ext cx="300067" cy="300067"/>
          </a:xfrm>
          <a:prstGeom prst="rect">
            <a:avLst/>
          </a:prstGeom>
          <a:ln>
            <a:noFill/>
          </a:ln>
        </p:spPr>
      </p:pic>
      <p:sp>
        <p:nvSpPr>
          <p:cNvPr id="83" name="Rectangle 82">
            <a:extLst>
              <a:ext uri="{FF2B5EF4-FFF2-40B4-BE49-F238E27FC236}">
                <a16:creationId xmlns="" xmlns:a16="http://schemas.microsoft.com/office/drawing/2014/main" id="{4E9F9D68-2FF3-4573-97DC-42CEB6816464}"/>
              </a:ext>
            </a:extLst>
          </p:cNvPr>
          <p:cNvSpPr/>
          <p:nvPr>
            <p:custDataLst>
              <p:tags r:id="rId35"/>
            </p:custDataLst>
          </p:nvPr>
        </p:nvSpPr>
        <p:spPr>
          <a:xfrm>
            <a:off x="8552748" y="4296984"/>
            <a:ext cx="703777" cy="328295"/>
          </a:xfrm>
          <a:prstGeom prst="rect">
            <a:avLst/>
          </a:prstGeom>
        </p:spPr>
        <p:txBody>
          <a:bodyPr wrap="none" lIns="47999" tIns="60958" rIns="121917" bIns="60958" anchor="ctr">
            <a:spAutoFit/>
          </a:bodyPr>
          <a:lstStyle/>
          <a:p>
            <a:pPr>
              <a:defRPr/>
            </a:pPr>
            <a:r>
              <a:rPr lang="fr-FR" sz="1300" i="1" dirty="0">
                <a:solidFill>
                  <a:srgbClr val="6F7072"/>
                </a:solidFill>
                <a:cs typeface="Arial" panose="020B0604020202020204" pitchFamily="34" charset="0"/>
              </a:rPr>
              <a:t>Février</a:t>
            </a:r>
          </a:p>
        </p:txBody>
      </p:sp>
      <p:sp>
        <p:nvSpPr>
          <p:cNvPr id="84" name="Rectangle 83">
            <a:extLst>
              <a:ext uri="{FF2B5EF4-FFF2-40B4-BE49-F238E27FC236}">
                <a16:creationId xmlns="" xmlns:a16="http://schemas.microsoft.com/office/drawing/2014/main" id="{46D3FB6B-FB32-46C3-B485-21E26510E1E2}"/>
              </a:ext>
            </a:extLst>
          </p:cNvPr>
          <p:cNvSpPr/>
          <p:nvPr>
            <p:custDataLst>
              <p:tags r:id="rId36"/>
            </p:custDataLst>
          </p:nvPr>
        </p:nvSpPr>
        <p:spPr>
          <a:xfrm>
            <a:off x="11122866" y="4296984"/>
            <a:ext cx="505004" cy="328295"/>
          </a:xfrm>
          <a:prstGeom prst="rect">
            <a:avLst/>
          </a:prstGeom>
        </p:spPr>
        <p:txBody>
          <a:bodyPr wrap="none" lIns="47999" tIns="60958" rIns="121917" bIns="60958" anchor="ctr">
            <a:spAutoFit/>
          </a:bodyPr>
          <a:lstStyle/>
          <a:p>
            <a:pPr>
              <a:defRPr/>
            </a:pPr>
            <a:r>
              <a:rPr lang="fr-FR" sz="1300" i="1" dirty="0">
                <a:solidFill>
                  <a:srgbClr val="6F7072"/>
                </a:solidFill>
                <a:cs typeface="Arial" panose="020B0604020202020204" pitchFamily="34" charset="0"/>
              </a:rPr>
              <a:t>Avril</a:t>
            </a:r>
          </a:p>
        </p:txBody>
      </p:sp>
      <p:sp>
        <p:nvSpPr>
          <p:cNvPr id="85" name="Rectangle 84">
            <a:extLst>
              <a:ext uri="{FF2B5EF4-FFF2-40B4-BE49-F238E27FC236}">
                <a16:creationId xmlns="" xmlns:a16="http://schemas.microsoft.com/office/drawing/2014/main" id="{92517477-5480-4395-8AA0-21E0C35F9C44}"/>
              </a:ext>
            </a:extLst>
          </p:cNvPr>
          <p:cNvSpPr/>
          <p:nvPr>
            <p:custDataLst>
              <p:tags r:id="rId37"/>
            </p:custDataLst>
          </p:nvPr>
        </p:nvSpPr>
        <p:spPr>
          <a:xfrm>
            <a:off x="7035098" y="4842265"/>
            <a:ext cx="3467560" cy="1215713"/>
          </a:xfrm>
          <a:prstGeom prst="rect">
            <a:avLst/>
          </a:prstGeom>
          <a:ln>
            <a:noFill/>
          </a:ln>
        </p:spPr>
        <p:txBody>
          <a:bodyPr wrap="square" lIns="121917" tIns="60958" rIns="121917" bIns="60958">
            <a:spAutoFit/>
          </a:bodyPr>
          <a:lstStyle/>
          <a:p>
            <a:pPr>
              <a:defRPr/>
            </a:pPr>
            <a:r>
              <a:rPr lang="fr-FR" sz="1500" b="1" dirty="0">
                <a:solidFill>
                  <a:srgbClr val="6F7072"/>
                </a:solidFill>
                <a:cs typeface="Arial" panose="020B0604020202020204" pitchFamily="34" charset="0"/>
              </a:rPr>
              <a:t>Envoi de 65 M de notifications : </a:t>
            </a:r>
          </a:p>
          <a:p>
            <a:pPr marL="118530" indent="-118530">
              <a:buFont typeface="Arial" panose="020B0604020202020204" pitchFamily="34" charset="0"/>
              <a:buChar char="•"/>
              <a:defRPr/>
            </a:pPr>
            <a:r>
              <a:rPr lang="fr-FR" sz="1400" b="1" kern="0" dirty="0">
                <a:solidFill>
                  <a:srgbClr val="6F7072"/>
                </a:solidFill>
                <a:cs typeface="Arial" panose="020B0604020202020204" pitchFamily="34" charset="0"/>
              </a:rPr>
              <a:t>Français et résidents </a:t>
            </a:r>
            <a:br>
              <a:rPr lang="fr-FR" sz="1400" b="1" kern="0" dirty="0">
                <a:solidFill>
                  <a:srgbClr val="6F7072"/>
                </a:solidFill>
                <a:cs typeface="Arial" panose="020B0604020202020204" pitchFamily="34" charset="0"/>
              </a:rPr>
            </a:br>
            <a:r>
              <a:rPr lang="fr-FR" sz="1400" kern="0" dirty="0">
                <a:solidFill>
                  <a:srgbClr val="6F7072"/>
                </a:solidFill>
                <a:cs typeface="Arial" panose="020B0604020202020204" pitchFamily="34" charset="0"/>
              </a:rPr>
              <a:t>en France</a:t>
            </a:r>
          </a:p>
          <a:p>
            <a:pPr marL="118530" indent="-118530">
              <a:buFont typeface="Arial" panose="020B0604020202020204" pitchFamily="34" charset="0"/>
              <a:buChar char="•"/>
              <a:defRPr/>
            </a:pPr>
            <a:r>
              <a:rPr lang="fr-FR" sz="1400" b="1" kern="0" dirty="0">
                <a:solidFill>
                  <a:srgbClr val="6F7072"/>
                </a:solidFill>
                <a:cs typeface="Arial" panose="020B0604020202020204" pitchFamily="34" charset="0"/>
              </a:rPr>
              <a:t>28 M courriers postaux</a:t>
            </a:r>
          </a:p>
          <a:p>
            <a:pPr marL="118530" indent="-118530">
              <a:buFont typeface="Arial" panose="020B0604020202020204" pitchFamily="34" charset="0"/>
              <a:buChar char="•"/>
              <a:defRPr/>
            </a:pPr>
            <a:r>
              <a:rPr lang="fr-FR" sz="1400" b="1" kern="0" dirty="0">
                <a:solidFill>
                  <a:srgbClr val="6F7072"/>
                </a:solidFill>
                <a:cs typeface="Arial" panose="020B0604020202020204" pitchFamily="34" charset="0"/>
              </a:rPr>
              <a:t>41 M d’emails</a:t>
            </a:r>
            <a:r>
              <a:rPr lang="fr-FR" sz="1400" b="1" kern="0" dirty="0">
                <a:solidFill>
                  <a:srgbClr val="6F7072"/>
                </a:solidFill>
                <a:highlight>
                  <a:srgbClr val="FFFF00"/>
                </a:highlight>
                <a:cs typeface="Arial" panose="020B0604020202020204" pitchFamily="34" charset="0"/>
              </a:rPr>
              <a:t> </a:t>
            </a:r>
          </a:p>
        </p:txBody>
      </p:sp>
      <p:sp>
        <p:nvSpPr>
          <p:cNvPr id="86" name="Rectangle 85">
            <a:extLst>
              <a:ext uri="{FF2B5EF4-FFF2-40B4-BE49-F238E27FC236}">
                <a16:creationId xmlns="" xmlns:a16="http://schemas.microsoft.com/office/drawing/2014/main" id="{BCDB089B-2021-4B14-9344-700CC4167EE9}"/>
              </a:ext>
            </a:extLst>
          </p:cNvPr>
          <p:cNvSpPr/>
          <p:nvPr>
            <p:custDataLst>
              <p:tags r:id="rId38"/>
            </p:custDataLst>
          </p:nvPr>
        </p:nvSpPr>
        <p:spPr bwMode="auto">
          <a:xfrm>
            <a:off x="782443" y="4354077"/>
            <a:ext cx="1357360" cy="760229"/>
          </a:xfrm>
          <a:prstGeom prst="rect">
            <a:avLst/>
          </a:prstGeom>
          <a:noFill/>
          <a:ln w="12700" cap="flat" cmpd="sng" algn="ctr">
            <a:noFill/>
            <a:prstDash val="solid"/>
            <a:miter lim="800000"/>
          </a:ln>
          <a:effectLst/>
        </p:spPr>
        <p:txBody>
          <a:bodyPr lIns="47999" tIns="95998" rIns="47999" bIns="60958" anchor="ctr"/>
          <a:lstStyle/>
          <a:p>
            <a:pPr algn="ctr">
              <a:defRPr/>
            </a:pPr>
            <a:r>
              <a:rPr lang="fr-FR" sz="1600" b="1" kern="0" dirty="0">
                <a:solidFill>
                  <a:srgbClr val="6F7072"/>
                </a:solidFill>
                <a:cs typeface="Arial" panose="020B0604020202020204" pitchFamily="34" charset="0"/>
              </a:rPr>
              <a:t>Création automatique</a:t>
            </a:r>
          </a:p>
        </p:txBody>
      </p:sp>
      <p:sp>
        <p:nvSpPr>
          <p:cNvPr id="45" name="Freeform 81">
            <a:extLst>
              <a:ext uri="{FF2B5EF4-FFF2-40B4-BE49-F238E27FC236}">
                <a16:creationId xmlns="" xmlns:a16="http://schemas.microsoft.com/office/drawing/2014/main" id="{44F5C819-03DB-45CA-925A-9B540E6BBEA6}"/>
              </a:ext>
            </a:extLst>
          </p:cNvPr>
          <p:cNvSpPr>
            <a:spLocks noChangeAspect="1"/>
          </p:cNvSpPr>
          <p:nvPr>
            <p:custDataLst>
              <p:tags r:id="rId39"/>
            </p:custDataLst>
          </p:nvPr>
        </p:nvSpPr>
        <p:spPr bwMode="auto">
          <a:xfrm>
            <a:off x="2824969" y="3940962"/>
            <a:ext cx="333367" cy="194935"/>
          </a:xfrm>
          <a:custGeom>
            <a:avLst/>
            <a:gdLst>
              <a:gd name="T0" fmla="*/ 2147483647 w 6236"/>
              <a:gd name="T1" fmla="*/ 2147483647 h 3656"/>
              <a:gd name="T2" fmla="*/ 2147483647 w 6236"/>
              <a:gd name="T3" fmla="*/ 2147483647 h 3656"/>
              <a:gd name="T4" fmla="*/ 2147483647 w 6236"/>
              <a:gd name="T5" fmla="*/ 2147483647 h 3656"/>
              <a:gd name="T6" fmla="*/ 2147483647 w 6236"/>
              <a:gd name="T7" fmla="*/ 2147483647 h 3656"/>
              <a:gd name="T8" fmla="*/ 2147483647 w 6236"/>
              <a:gd name="T9" fmla="*/ 2147483647 h 3656"/>
              <a:gd name="T10" fmla="*/ 2147483647 w 6236"/>
              <a:gd name="T11" fmla="*/ 2147483647 h 3656"/>
              <a:gd name="T12" fmla="*/ 2147483647 w 6236"/>
              <a:gd name="T13" fmla="*/ 2147483647 h 3656"/>
              <a:gd name="T14" fmla="*/ 2147483647 w 6236"/>
              <a:gd name="T15" fmla="*/ 2147483647 h 3656"/>
              <a:gd name="T16" fmla="*/ 2147483647 w 6236"/>
              <a:gd name="T17" fmla="*/ 2147483647 h 3656"/>
              <a:gd name="T18" fmla="*/ 2147483647 w 6236"/>
              <a:gd name="T19" fmla="*/ 2147483647 h 3656"/>
              <a:gd name="T20" fmla="*/ 2147483647 w 6236"/>
              <a:gd name="T21" fmla="*/ 2147483647 h 3656"/>
              <a:gd name="T22" fmla="*/ 2147483647 w 6236"/>
              <a:gd name="T23" fmla="*/ 2147483647 h 3656"/>
              <a:gd name="T24" fmla="*/ 2147483647 w 6236"/>
              <a:gd name="T25" fmla="*/ 2147483647 h 3656"/>
              <a:gd name="T26" fmla="*/ 2147483647 w 6236"/>
              <a:gd name="T27" fmla="*/ 2147483647 h 3656"/>
              <a:gd name="T28" fmla="*/ 2147483647 w 6236"/>
              <a:gd name="T29" fmla="*/ 2147483647 h 3656"/>
              <a:gd name="T30" fmla="*/ 2147483647 w 6236"/>
              <a:gd name="T31" fmla="*/ 2147483647 h 3656"/>
              <a:gd name="T32" fmla="*/ 2147483647 w 6236"/>
              <a:gd name="T33" fmla="*/ 2147483647 h 3656"/>
              <a:gd name="T34" fmla="*/ 2147483647 w 6236"/>
              <a:gd name="T35" fmla="*/ 2147483647 h 3656"/>
              <a:gd name="T36" fmla="*/ 2147483647 w 6236"/>
              <a:gd name="T37" fmla="*/ 2147483647 h 3656"/>
              <a:gd name="T38" fmla="*/ 2147483647 w 6236"/>
              <a:gd name="T39" fmla="*/ 2147483647 h 3656"/>
              <a:gd name="T40" fmla="*/ 2147483647 w 6236"/>
              <a:gd name="T41" fmla="*/ 2147483647 h 3656"/>
              <a:gd name="T42" fmla="*/ 2147483647 w 6236"/>
              <a:gd name="T43" fmla="*/ 2147483647 h 3656"/>
              <a:gd name="T44" fmla="*/ 2147483647 w 6236"/>
              <a:gd name="T45" fmla="*/ 2147483647 h 3656"/>
              <a:gd name="T46" fmla="*/ 2147483647 w 6236"/>
              <a:gd name="T47" fmla="*/ 2147483647 h 3656"/>
              <a:gd name="T48" fmla="*/ 2147483647 w 6236"/>
              <a:gd name="T49" fmla="*/ 2147483647 h 3656"/>
              <a:gd name="T50" fmla="*/ 2147483647 w 6236"/>
              <a:gd name="T51" fmla="*/ 2147483647 h 3656"/>
              <a:gd name="T52" fmla="*/ 2147483647 w 6236"/>
              <a:gd name="T53" fmla="*/ 2147483647 h 3656"/>
              <a:gd name="T54" fmla="*/ 2147483647 w 6236"/>
              <a:gd name="T55" fmla="*/ 2147483647 h 3656"/>
              <a:gd name="T56" fmla="*/ 2147483647 w 6236"/>
              <a:gd name="T57" fmla="*/ 2147483647 h 3656"/>
              <a:gd name="T58" fmla="*/ 2147483647 w 6236"/>
              <a:gd name="T59" fmla="*/ 2147483647 h 3656"/>
              <a:gd name="T60" fmla="*/ 2147483647 w 6236"/>
              <a:gd name="T61" fmla="*/ 2147483647 h 3656"/>
              <a:gd name="T62" fmla="*/ 2147483647 w 6236"/>
              <a:gd name="T63" fmla="*/ 2147483647 h 3656"/>
              <a:gd name="T64" fmla="*/ 2147483647 w 6236"/>
              <a:gd name="T65" fmla="*/ 2147483647 h 3656"/>
              <a:gd name="T66" fmla="*/ 0 w 6236"/>
              <a:gd name="T67" fmla="*/ 2147483647 h 3656"/>
              <a:gd name="T68" fmla="*/ 0 w 6236"/>
              <a:gd name="T69" fmla="*/ 0 h 3656"/>
              <a:gd name="T70" fmla="*/ 2147483647 w 6236"/>
              <a:gd name="T71" fmla="*/ 0 h 3656"/>
              <a:gd name="T72" fmla="*/ 2147483647 w 6236"/>
              <a:gd name="T73" fmla="*/ 2147483647 h 3656"/>
              <a:gd name="T74" fmla="*/ 2147483647 w 6236"/>
              <a:gd name="T75" fmla="*/ 2147483647 h 3656"/>
              <a:gd name="T76" fmla="*/ 2147483647 w 6236"/>
              <a:gd name="T77" fmla="*/ 2147483647 h 3656"/>
              <a:gd name="T78" fmla="*/ 2147483647 w 6236"/>
              <a:gd name="T79" fmla="*/ 2147483647 h 3656"/>
              <a:gd name="T80" fmla="*/ 2147483647 w 6236"/>
              <a:gd name="T81" fmla="*/ 2147483647 h 3656"/>
              <a:gd name="T82" fmla="*/ 2147483647 w 6236"/>
              <a:gd name="T83" fmla="*/ 2147483647 h 3656"/>
              <a:gd name="T84" fmla="*/ 2147483647 w 6236"/>
              <a:gd name="T85" fmla="*/ 2147483647 h 3656"/>
              <a:gd name="T86" fmla="*/ 2147483647 w 6236"/>
              <a:gd name="T87" fmla="*/ 2147483647 h 3656"/>
              <a:gd name="T88" fmla="*/ 2147483647 w 6236"/>
              <a:gd name="T89" fmla="*/ 2147483647 h 3656"/>
              <a:gd name="T90" fmla="*/ 2147483647 w 6236"/>
              <a:gd name="T91" fmla="*/ 2147483647 h 3656"/>
              <a:gd name="T92" fmla="*/ 2147483647 w 6236"/>
              <a:gd name="T93" fmla="*/ 2147483647 h 3656"/>
              <a:gd name="T94" fmla="*/ 2147483647 w 6236"/>
              <a:gd name="T95" fmla="*/ 2147483647 h 3656"/>
              <a:gd name="T96" fmla="*/ 2147483647 w 6236"/>
              <a:gd name="T97" fmla="*/ 2147483647 h 3656"/>
              <a:gd name="T98" fmla="*/ 2147483647 w 6236"/>
              <a:gd name="T99" fmla="*/ 2147483647 h 3656"/>
              <a:gd name="T100" fmla="*/ 2147483647 w 6236"/>
              <a:gd name="T101" fmla="*/ 2147483647 h 3656"/>
              <a:gd name="T102" fmla="*/ 2147483647 w 6236"/>
              <a:gd name="T103" fmla="*/ 2147483647 h 3656"/>
              <a:gd name="T104" fmla="*/ 2147483647 w 6236"/>
              <a:gd name="T105" fmla="*/ 2147483647 h 3656"/>
              <a:gd name="T106" fmla="*/ 2147483647 w 6236"/>
              <a:gd name="T107" fmla="*/ 2147483647 h 3656"/>
              <a:gd name="T108" fmla="*/ 2147483647 w 6236"/>
              <a:gd name="T109" fmla="*/ 2147483647 h 3656"/>
              <a:gd name="T110" fmla="*/ 2147483647 w 6236"/>
              <a:gd name="T111" fmla="*/ 2147483647 h 3656"/>
              <a:gd name="T112" fmla="*/ 2147483647 w 6236"/>
              <a:gd name="T113" fmla="*/ 2147483647 h 3656"/>
              <a:gd name="T114" fmla="*/ 2147483647 w 6236"/>
              <a:gd name="T115" fmla="*/ 2147483647 h 3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36"/>
              <a:gd name="T175" fmla="*/ 0 h 3656"/>
              <a:gd name="T176" fmla="*/ 6236 w 6236"/>
              <a:gd name="T177" fmla="*/ 3656 h 3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36" h="3656">
                <a:moveTo>
                  <a:pt x="1296" y="3656"/>
                </a:moveTo>
                <a:lnTo>
                  <a:pt x="1296" y="3656"/>
                </a:lnTo>
                <a:lnTo>
                  <a:pt x="1226" y="3654"/>
                </a:lnTo>
                <a:lnTo>
                  <a:pt x="1156" y="3650"/>
                </a:lnTo>
                <a:lnTo>
                  <a:pt x="1090" y="3642"/>
                </a:lnTo>
                <a:lnTo>
                  <a:pt x="1024" y="3630"/>
                </a:lnTo>
                <a:lnTo>
                  <a:pt x="960" y="3614"/>
                </a:lnTo>
                <a:lnTo>
                  <a:pt x="896" y="3598"/>
                </a:lnTo>
                <a:lnTo>
                  <a:pt x="834" y="3576"/>
                </a:lnTo>
                <a:lnTo>
                  <a:pt x="776" y="3554"/>
                </a:lnTo>
                <a:lnTo>
                  <a:pt x="718" y="3528"/>
                </a:lnTo>
                <a:lnTo>
                  <a:pt x="660" y="3498"/>
                </a:lnTo>
                <a:lnTo>
                  <a:pt x="606" y="3466"/>
                </a:lnTo>
                <a:lnTo>
                  <a:pt x="554" y="3432"/>
                </a:lnTo>
                <a:lnTo>
                  <a:pt x="504" y="3396"/>
                </a:lnTo>
                <a:lnTo>
                  <a:pt x="456" y="3358"/>
                </a:lnTo>
                <a:lnTo>
                  <a:pt x="410" y="3316"/>
                </a:lnTo>
                <a:lnTo>
                  <a:pt x="364" y="3274"/>
                </a:lnTo>
                <a:lnTo>
                  <a:pt x="322" y="3228"/>
                </a:lnTo>
                <a:lnTo>
                  <a:pt x="284" y="3182"/>
                </a:lnTo>
                <a:lnTo>
                  <a:pt x="246" y="3132"/>
                </a:lnTo>
                <a:lnTo>
                  <a:pt x="210" y="3082"/>
                </a:lnTo>
                <a:lnTo>
                  <a:pt x="178" y="3028"/>
                </a:lnTo>
                <a:lnTo>
                  <a:pt x="148" y="2974"/>
                </a:lnTo>
                <a:lnTo>
                  <a:pt x="122" y="2918"/>
                </a:lnTo>
                <a:lnTo>
                  <a:pt x="96" y="2862"/>
                </a:lnTo>
                <a:lnTo>
                  <a:pt x="74" y="2802"/>
                </a:lnTo>
                <a:lnTo>
                  <a:pt x="54" y="2742"/>
                </a:lnTo>
                <a:lnTo>
                  <a:pt x="38" y="2682"/>
                </a:lnTo>
                <a:lnTo>
                  <a:pt x="24" y="2620"/>
                </a:lnTo>
                <a:lnTo>
                  <a:pt x="14" y="2556"/>
                </a:lnTo>
                <a:lnTo>
                  <a:pt x="6" y="2492"/>
                </a:lnTo>
                <a:lnTo>
                  <a:pt x="2" y="2426"/>
                </a:lnTo>
                <a:lnTo>
                  <a:pt x="0" y="2360"/>
                </a:lnTo>
                <a:lnTo>
                  <a:pt x="0" y="0"/>
                </a:lnTo>
                <a:lnTo>
                  <a:pt x="496" y="0"/>
                </a:lnTo>
                <a:lnTo>
                  <a:pt x="496" y="442"/>
                </a:lnTo>
                <a:lnTo>
                  <a:pt x="498" y="492"/>
                </a:lnTo>
                <a:lnTo>
                  <a:pt x="504" y="536"/>
                </a:lnTo>
                <a:lnTo>
                  <a:pt x="512" y="580"/>
                </a:lnTo>
                <a:lnTo>
                  <a:pt x="524" y="620"/>
                </a:lnTo>
                <a:lnTo>
                  <a:pt x="540" y="656"/>
                </a:lnTo>
                <a:lnTo>
                  <a:pt x="558" y="690"/>
                </a:lnTo>
                <a:lnTo>
                  <a:pt x="580" y="720"/>
                </a:lnTo>
                <a:lnTo>
                  <a:pt x="606" y="748"/>
                </a:lnTo>
                <a:lnTo>
                  <a:pt x="634" y="774"/>
                </a:lnTo>
                <a:lnTo>
                  <a:pt x="666" y="794"/>
                </a:lnTo>
                <a:lnTo>
                  <a:pt x="702" y="814"/>
                </a:lnTo>
                <a:lnTo>
                  <a:pt x="740" y="828"/>
                </a:lnTo>
                <a:lnTo>
                  <a:pt x="780" y="840"/>
                </a:lnTo>
                <a:lnTo>
                  <a:pt x="826" y="848"/>
                </a:lnTo>
                <a:lnTo>
                  <a:pt x="872" y="854"/>
                </a:lnTo>
                <a:lnTo>
                  <a:pt x="922" y="856"/>
                </a:lnTo>
                <a:lnTo>
                  <a:pt x="3810" y="856"/>
                </a:lnTo>
                <a:lnTo>
                  <a:pt x="6236" y="2256"/>
                </a:lnTo>
                <a:lnTo>
                  <a:pt x="3810" y="3656"/>
                </a:lnTo>
                <a:lnTo>
                  <a:pt x="1296" y="3656"/>
                </a:lnTo>
                <a:close/>
              </a:path>
            </a:pathLst>
          </a:custGeom>
          <a:solidFill>
            <a:srgbClr val="4171B1"/>
          </a:solidFill>
          <a:ln w="9525">
            <a:noFill/>
            <a:round/>
            <a:headEnd/>
            <a:tailEnd/>
          </a:ln>
        </p:spPr>
        <p:txBody>
          <a:bodyPr lIns="121917" tIns="60958" rIns="121917" bIns="60958"/>
          <a:lstStyle/>
          <a:p>
            <a:pPr>
              <a:defRPr/>
            </a:pPr>
            <a:endParaRPr lang="de-DE">
              <a:solidFill>
                <a:prstClr val="black"/>
              </a:solidFill>
              <a:cs typeface="Arial" panose="020B0604020202020204" pitchFamily="34" charset="0"/>
            </a:endParaRPr>
          </a:p>
        </p:txBody>
      </p:sp>
      <p:sp>
        <p:nvSpPr>
          <p:cNvPr id="87" name="Rectangle 86">
            <a:extLst>
              <a:ext uri="{FF2B5EF4-FFF2-40B4-BE49-F238E27FC236}">
                <a16:creationId xmlns="" xmlns:a16="http://schemas.microsoft.com/office/drawing/2014/main" id="{FFB9D72D-1432-4B42-9101-C43FC961D0F8}"/>
              </a:ext>
            </a:extLst>
          </p:cNvPr>
          <p:cNvSpPr/>
          <p:nvPr>
            <p:custDataLst>
              <p:tags r:id="rId40"/>
            </p:custDataLst>
          </p:nvPr>
        </p:nvSpPr>
        <p:spPr>
          <a:xfrm>
            <a:off x="3126083" y="3835686"/>
            <a:ext cx="3529968" cy="369328"/>
          </a:xfrm>
          <a:prstGeom prst="rect">
            <a:avLst/>
          </a:prstGeom>
          <a:ln w="28575">
            <a:solidFill>
              <a:srgbClr val="4171B1"/>
            </a:solidFill>
          </a:ln>
        </p:spPr>
        <p:txBody>
          <a:bodyPr wrap="square" lIns="121917" tIns="60958" rIns="121917" bIns="60958">
            <a:spAutoFit/>
          </a:bodyPr>
          <a:lstStyle/>
          <a:p>
            <a:pPr defTabSz="914377">
              <a:defRPr/>
            </a:pPr>
            <a:r>
              <a:rPr lang="fr-FR" sz="1600" b="1" kern="0" dirty="0">
                <a:solidFill>
                  <a:srgbClr val="6F7072"/>
                </a:solidFill>
                <a:ea typeface="Geneva" charset="-128"/>
                <a:cs typeface="Arial" panose="020B0604020202020204" pitchFamily="34" charset="0"/>
              </a:rPr>
              <a:t>Profil médical et messagerie</a:t>
            </a:r>
            <a:endParaRPr lang="fr-FR" sz="1200" kern="0" dirty="0">
              <a:solidFill>
                <a:srgbClr val="6F7072"/>
              </a:solidFill>
              <a:ea typeface="Geneva" charset="-128"/>
              <a:cs typeface="Arial" panose="020B0604020202020204" pitchFamily="34" charset="0"/>
            </a:endParaRPr>
          </a:p>
        </p:txBody>
      </p:sp>
      <p:grpSp>
        <p:nvGrpSpPr>
          <p:cNvPr id="2" name="Group 1">
            <a:extLst>
              <a:ext uri="{FF2B5EF4-FFF2-40B4-BE49-F238E27FC236}">
                <a16:creationId xmlns="" xmlns:a16="http://schemas.microsoft.com/office/drawing/2014/main" id="{B61ACBDA-FE81-486D-83D3-E2142A997046}"/>
              </a:ext>
            </a:extLst>
          </p:cNvPr>
          <p:cNvGrpSpPr/>
          <p:nvPr/>
        </p:nvGrpSpPr>
        <p:grpSpPr>
          <a:xfrm>
            <a:off x="6730297" y="3724015"/>
            <a:ext cx="5194456" cy="553994"/>
            <a:chOff x="6730297" y="3828790"/>
            <a:chExt cx="5194456" cy="553994"/>
          </a:xfrm>
        </p:grpSpPr>
        <p:sp>
          <p:nvSpPr>
            <p:cNvPr id="88" name="Freeform 81">
              <a:extLst>
                <a:ext uri="{FF2B5EF4-FFF2-40B4-BE49-F238E27FC236}">
                  <a16:creationId xmlns="" xmlns:a16="http://schemas.microsoft.com/office/drawing/2014/main" id="{69E75817-12E8-4762-AE82-35312DA375DF}"/>
                </a:ext>
              </a:extLst>
            </p:cNvPr>
            <p:cNvSpPr>
              <a:spLocks noChangeAspect="1"/>
            </p:cNvSpPr>
            <p:nvPr>
              <p:custDataLst>
                <p:tags r:id="rId41"/>
              </p:custDataLst>
            </p:nvPr>
          </p:nvSpPr>
          <p:spPr bwMode="auto">
            <a:xfrm>
              <a:off x="6730297" y="3866547"/>
              <a:ext cx="333367" cy="194935"/>
            </a:xfrm>
            <a:custGeom>
              <a:avLst/>
              <a:gdLst>
                <a:gd name="T0" fmla="*/ 2147483647 w 6236"/>
                <a:gd name="T1" fmla="*/ 2147483647 h 3656"/>
                <a:gd name="T2" fmla="*/ 2147483647 w 6236"/>
                <a:gd name="T3" fmla="*/ 2147483647 h 3656"/>
                <a:gd name="T4" fmla="*/ 2147483647 w 6236"/>
                <a:gd name="T5" fmla="*/ 2147483647 h 3656"/>
                <a:gd name="T6" fmla="*/ 2147483647 w 6236"/>
                <a:gd name="T7" fmla="*/ 2147483647 h 3656"/>
                <a:gd name="T8" fmla="*/ 2147483647 w 6236"/>
                <a:gd name="T9" fmla="*/ 2147483647 h 3656"/>
                <a:gd name="T10" fmla="*/ 2147483647 w 6236"/>
                <a:gd name="T11" fmla="*/ 2147483647 h 3656"/>
                <a:gd name="T12" fmla="*/ 2147483647 w 6236"/>
                <a:gd name="T13" fmla="*/ 2147483647 h 3656"/>
                <a:gd name="T14" fmla="*/ 2147483647 w 6236"/>
                <a:gd name="T15" fmla="*/ 2147483647 h 3656"/>
                <a:gd name="T16" fmla="*/ 2147483647 w 6236"/>
                <a:gd name="T17" fmla="*/ 2147483647 h 3656"/>
                <a:gd name="T18" fmla="*/ 2147483647 w 6236"/>
                <a:gd name="T19" fmla="*/ 2147483647 h 3656"/>
                <a:gd name="T20" fmla="*/ 2147483647 w 6236"/>
                <a:gd name="T21" fmla="*/ 2147483647 h 3656"/>
                <a:gd name="T22" fmla="*/ 2147483647 w 6236"/>
                <a:gd name="T23" fmla="*/ 2147483647 h 3656"/>
                <a:gd name="T24" fmla="*/ 2147483647 w 6236"/>
                <a:gd name="T25" fmla="*/ 2147483647 h 3656"/>
                <a:gd name="T26" fmla="*/ 2147483647 w 6236"/>
                <a:gd name="T27" fmla="*/ 2147483647 h 3656"/>
                <a:gd name="T28" fmla="*/ 2147483647 w 6236"/>
                <a:gd name="T29" fmla="*/ 2147483647 h 3656"/>
                <a:gd name="T30" fmla="*/ 2147483647 w 6236"/>
                <a:gd name="T31" fmla="*/ 2147483647 h 3656"/>
                <a:gd name="T32" fmla="*/ 2147483647 w 6236"/>
                <a:gd name="T33" fmla="*/ 2147483647 h 3656"/>
                <a:gd name="T34" fmla="*/ 2147483647 w 6236"/>
                <a:gd name="T35" fmla="*/ 2147483647 h 3656"/>
                <a:gd name="T36" fmla="*/ 2147483647 w 6236"/>
                <a:gd name="T37" fmla="*/ 2147483647 h 3656"/>
                <a:gd name="T38" fmla="*/ 2147483647 w 6236"/>
                <a:gd name="T39" fmla="*/ 2147483647 h 3656"/>
                <a:gd name="T40" fmla="*/ 2147483647 w 6236"/>
                <a:gd name="T41" fmla="*/ 2147483647 h 3656"/>
                <a:gd name="T42" fmla="*/ 2147483647 w 6236"/>
                <a:gd name="T43" fmla="*/ 2147483647 h 3656"/>
                <a:gd name="T44" fmla="*/ 2147483647 w 6236"/>
                <a:gd name="T45" fmla="*/ 2147483647 h 3656"/>
                <a:gd name="T46" fmla="*/ 2147483647 w 6236"/>
                <a:gd name="T47" fmla="*/ 2147483647 h 3656"/>
                <a:gd name="T48" fmla="*/ 2147483647 w 6236"/>
                <a:gd name="T49" fmla="*/ 2147483647 h 3656"/>
                <a:gd name="T50" fmla="*/ 2147483647 w 6236"/>
                <a:gd name="T51" fmla="*/ 2147483647 h 3656"/>
                <a:gd name="T52" fmla="*/ 2147483647 w 6236"/>
                <a:gd name="T53" fmla="*/ 2147483647 h 3656"/>
                <a:gd name="T54" fmla="*/ 2147483647 w 6236"/>
                <a:gd name="T55" fmla="*/ 2147483647 h 3656"/>
                <a:gd name="T56" fmla="*/ 2147483647 w 6236"/>
                <a:gd name="T57" fmla="*/ 2147483647 h 3656"/>
                <a:gd name="T58" fmla="*/ 2147483647 w 6236"/>
                <a:gd name="T59" fmla="*/ 2147483647 h 3656"/>
                <a:gd name="T60" fmla="*/ 2147483647 w 6236"/>
                <a:gd name="T61" fmla="*/ 2147483647 h 3656"/>
                <a:gd name="T62" fmla="*/ 2147483647 w 6236"/>
                <a:gd name="T63" fmla="*/ 2147483647 h 3656"/>
                <a:gd name="T64" fmla="*/ 2147483647 w 6236"/>
                <a:gd name="T65" fmla="*/ 2147483647 h 3656"/>
                <a:gd name="T66" fmla="*/ 0 w 6236"/>
                <a:gd name="T67" fmla="*/ 2147483647 h 3656"/>
                <a:gd name="T68" fmla="*/ 0 w 6236"/>
                <a:gd name="T69" fmla="*/ 0 h 3656"/>
                <a:gd name="T70" fmla="*/ 2147483647 w 6236"/>
                <a:gd name="T71" fmla="*/ 0 h 3656"/>
                <a:gd name="T72" fmla="*/ 2147483647 w 6236"/>
                <a:gd name="T73" fmla="*/ 2147483647 h 3656"/>
                <a:gd name="T74" fmla="*/ 2147483647 w 6236"/>
                <a:gd name="T75" fmla="*/ 2147483647 h 3656"/>
                <a:gd name="T76" fmla="*/ 2147483647 w 6236"/>
                <a:gd name="T77" fmla="*/ 2147483647 h 3656"/>
                <a:gd name="T78" fmla="*/ 2147483647 w 6236"/>
                <a:gd name="T79" fmla="*/ 2147483647 h 3656"/>
                <a:gd name="T80" fmla="*/ 2147483647 w 6236"/>
                <a:gd name="T81" fmla="*/ 2147483647 h 3656"/>
                <a:gd name="T82" fmla="*/ 2147483647 w 6236"/>
                <a:gd name="T83" fmla="*/ 2147483647 h 3656"/>
                <a:gd name="T84" fmla="*/ 2147483647 w 6236"/>
                <a:gd name="T85" fmla="*/ 2147483647 h 3656"/>
                <a:gd name="T86" fmla="*/ 2147483647 w 6236"/>
                <a:gd name="T87" fmla="*/ 2147483647 h 3656"/>
                <a:gd name="T88" fmla="*/ 2147483647 w 6236"/>
                <a:gd name="T89" fmla="*/ 2147483647 h 3656"/>
                <a:gd name="T90" fmla="*/ 2147483647 w 6236"/>
                <a:gd name="T91" fmla="*/ 2147483647 h 3656"/>
                <a:gd name="T92" fmla="*/ 2147483647 w 6236"/>
                <a:gd name="T93" fmla="*/ 2147483647 h 3656"/>
                <a:gd name="T94" fmla="*/ 2147483647 w 6236"/>
                <a:gd name="T95" fmla="*/ 2147483647 h 3656"/>
                <a:gd name="T96" fmla="*/ 2147483647 w 6236"/>
                <a:gd name="T97" fmla="*/ 2147483647 h 3656"/>
                <a:gd name="T98" fmla="*/ 2147483647 w 6236"/>
                <a:gd name="T99" fmla="*/ 2147483647 h 3656"/>
                <a:gd name="T100" fmla="*/ 2147483647 w 6236"/>
                <a:gd name="T101" fmla="*/ 2147483647 h 3656"/>
                <a:gd name="T102" fmla="*/ 2147483647 w 6236"/>
                <a:gd name="T103" fmla="*/ 2147483647 h 3656"/>
                <a:gd name="T104" fmla="*/ 2147483647 w 6236"/>
                <a:gd name="T105" fmla="*/ 2147483647 h 3656"/>
                <a:gd name="T106" fmla="*/ 2147483647 w 6236"/>
                <a:gd name="T107" fmla="*/ 2147483647 h 3656"/>
                <a:gd name="T108" fmla="*/ 2147483647 w 6236"/>
                <a:gd name="T109" fmla="*/ 2147483647 h 3656"/>
                <a:gd name="T110" fmla="*/ 2147483647 w 6236"/>
                <a:gd name="T111" fmla="*/ 2147483647 h 3656"/>
                <a:gd name="T112" fmla="*/ 2147483647 w 6236"/>
                <a:gd name="T113" fmla="*/ 2147483647 h 3656"/>
                <a:gd name="T114" fmla="*/ 2147483647 w 6236"/>
                <a:gd name="T115" fmla="*/ 2147483647 h 3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36"/>
                <a:gd name="T175" fmla="*/ 0 h 3656"/>
                <a:gd name="T176" fmla="*/ 6236 w 6236"/>
                <a:gd name="T177" fmla="*/ 3656 h 3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36" h="3656">
                  <a:moveTo>
                    <a:pt x="1296" y="3656"/>
                  </a:moveTo>
                  <a:lnTo>
                    <a:pt x="1296" y="3656"/>
                  </a:lnTo>
                  <a:lnTo>
                    <a:pt x="1226" y="3654"/>
                  </a:lnTo>
                  <a:lnTo>
                    <a:pt x="1156" y="3650"/>
                  </a:lnTo>
                  <a:lnTo>
                    <a:pt x="1090" y="3642"/>
                  </a:lnTo>
                  <a:lnTo>
                    <a:pt x="1024" y="3630"/>
                  </a:lnTo>
                  <a:lnTo>
                    <a:pt x="960" y="3614"/>
                  </a:lnTo>
                  <a:lnTo>
                    <a:pt x="896" y="3598"/>
                  </a:lnTo>
                  <a:lnTo>
                    <a:pt x="834" y="3576"/>
                  </a:lnTo>
                  <a:lnTo>
                    <a:pt x="776" y="3554"/>
                  </a:lnTo>
                  <a:lnTo>
                    <a:pt x="718" y="3528"/>
                  </a:lnTo>
                  <a:lnTo>
                    <a:pt x="660" y="3498"/>
                  </a:lnTo>
                  <a:lnTo>
                    <a:pt x="606" y="3466"/>
                  </a:lnTo>
                  <a:lnTo>
                    <a:pt x="554" y="3432"/>
                  </a:lnTo>
                  <a:lnTo>
                    <a:pt x="504" y="3396"/>
                  </a:lnTo>
                  <a:lnTo>
                    <a:pt x="456" y="3358"/>
                  </a:lnTo>
                  <a:lnTo>
                    <a:pt x="410" y="3316"/>
                  </a:lnTo>
                  <a:lnTo>
                    <a:pt x="364" y="3274"/>
                  </a:lnTo>
                  <a:lnTo>
                    <a:pt x="322" y="3228"/>
                  </a:lnTo>
                  <a:lnTo>
                    <a:pt x="284" y="3182"/>
                  </a:lnTo>
                  <a:lnTo>
                    <a:pt x="246" y="3132"/>
                  </a:lnTo>
                  <a:lnTo>
                    <a:pt x="210" y="3082"/>
                  </a:lnTo>
                  <a:lnTo>
                    <a:pt x="178" y="3028"/>
                  </a:lnTo>
                  <a:lnTo>
                    <a:pt x="148" y="2974"/>
                  </a:lnTo>
                  <a:lnTo>
                    <a:pt x="122" y="2918"/>
                  </a:lnTo>
                  <a:lnTo>
                    <a:pt x="96" y="2862"/>
                  </a:lnTo>
                  <a:lnTo>
                    <a:pt x="74" y="2802"/>
                  </a:lnTo>
                  <a:lnTo>
                    <a:pt x="54" y="2742"/>
                  </a:lnTo>
                  <a:lnTo>
                    <a:pt x="38" y="2682"/>
                  </a:lnTo>
                  <a:lnTo>
                    <a:pt x="24" y="2620"/>
                  </a:lnTo>
                  <a:lnTo>
                    <a:pt x="14" y="2556"/>
                  </a:lnTo>
                  <a:lnTo>
                    <a:pt x="6" y="2492"/>
                  </a:lnTo>
                  <a:lnTo>
                    <a:pt x="2" y="2426"/>
                  </a:lnTo>
                  <a:lnTo>
                    <a:pt x="0" y="2360"/>
                  </a:lnTo>
                  <a:lnTo>
                    <a:pt x="0" y="0"/>
                  </a:lnTo>
                  <a:lnTo>
                    <a:pt x="496" y="0"/>
                  </a:lnTo>
                  <a:lnTo>
                    <a:pt x="496" y="442"/>
                  </a:lnTo>
                  <a:lnTo>
                    <a:pt x="498" y="492"/>
                  </a:lnTo>
                  <a:lnTo>
                    <a:pt x="504" y="536"/>
                  </a:lnTo>
                  <a:lnTo>
                    <a:pt x="512" y="580"/>
                  </a:lnTo>
                  <a:lnTo>
                    <a:pt x="524" y="620"/>
                  </a:lnTo>
                  <a:lnTo>
                    <a:pt x="540" y="656"/>
                  </a:lnTo>
                  <a:lnTo>
                    <a:pt x="558" y="690"/>
                  </a:lnTo>
                  <a:lnTo>
                    <a:pt x="580" y="720"/>
                  </a:lnTo>
                  <a:lnTo>
                    <a:pt x="606" y="748"/>
                  </a:lnTo>
                  <a:lnTo>
                    <a:pt x="634" y="774"/>
                  </a:lnTo>
                  <a:lnTo>
                    <a:pt x="666" y="794"/>
                  </a:lnTo>
                  <a:lnTo>
                    <a:pt x="702" y="814"/>
                  </a:lnTo>
                  <a:lnTo>
                    <a:pt x="740" y="828"/>
                  </a:lnTo>
                  <a:lnTo>
                    <a:pt x="780" y="840"/>
                  </a:lnTo>
                  <a:lnTo>
                    <a:pt x="826" y="848"/>
                  </a:lnTo>
                  <a:lnTo>
                    <a:pt x="872" y="854"/>
                  </a:lnTo>
                  <a:lnTo>
                    <a:pt x="922" y="856"/>
                  </a:lnTo>
                  <a:lnTo>
                    <a:pt x="3810" y="856"/>
                  </a:lnTo>
                  <a:lnTo>
                    <a:pt x="6236" y="2256"/>
                  </a:lnTo>
                  <a:lnTo>
                    <a:pt x="3810" y="3656"/>
                  </a:lnTo>
                  <a:lnTo>
                    <a:pt x="1296" y="3656"/>
                  </a:lnTo>
                  <a:close/>
                </a:path>
              </a:pathLst>
            </a:custGeom>
            <a:solidFill>
              <a:srgbClr val="B71251"/>
            </a:solidFill>
            <a:ln w="9525">
              <a:noFill/>
              <a:round/>
              <a:headEnd/>
              <a:tailEnd/>
            </a:ln>
          </p:spPr>
          <p:txBody>
            <a:bodyPr lIns="121917" tIns="60958" rIns="121917" bIns="60958"/>
            <a:lstStyle/>
            <a:p>
              <a:pPr>
                <a:defRPr/>
              </a:pPr>
              <a:endParaRPr lang="de-DE">
                <a:solidFill>
                  <a:srgbClr val="E87C54"/>
                </a:solidFill>
                <a:cs typeface="Arial" panose="020B0604020202020204" pitchFamily="34" charset="0"/>
              </a:endParaRPr>
            </a:p>
          </p:txBody>
        </p:sp>
        <p:sp>
          <p:nvSpPr>
            <p:cNvPr id="89" name="Rectangle 88">
              <a:extLst>
                <a:ext uri="{FF2B5EF4-FFF2-40B4-BE49-F238E27FC236}">
                  <a16:creationId xmlns="" xmlns:a16="http://schemas.microsoft.com/office/drawing/2014/main" id="{414F03A0-566D-4188-83D8-4AA4D8820A1A}"/>
                </a:ext>
              </a:extLst>
            </p:cNvPr>
            <p:cNvSpPr/>
            <p:nvPr>
              <p:custDataLst>
                <p:tags r:id="rId42"/>
              </p:custDataLst>
            </p:nvPr>
          </p:nvSpPr>
          <p:spPr>
            <a:xfrm>
              <a:off x="7079780" y="3828790"/>
              <a:ext cx="4844973" cy="553994"/>
            </a:xfrm>
            <a:prstGeom prst="rect">
              <a:avLst/>
            </a:prstGeom>
            <a:ln w="28575">
              <a:solidFill>
                <a:srgbClr val="B71251"/>
              </a:solidFill>
            </a:ln>
          </p:spPr>
          <p:txBody>
            <a:bodyPr wrap="square" lIns="121917" tIns="60958" rIns="121917" bIns="60958">
              <a:spAutoFit/>
            </a:bodyPr>
            <a:lstStyle/>
            <a:p>
              <a:pPr defTabSz="914377">
                <a:defRPr/>
              </a:pPr>
              <a:r>
                <a:rPr lang="fr-FR" sz="1400" b="1" kern="0" dirty="0">
                  <a:solidFill>
                    <a:srgbClr val="6F7072"/>
                  </a:solidFill>
                  <a:ea typeface="Geneva" charset="-128"/>
                  <a:cs typeface="Arial" panose="020B0604020202020204" pitchFamily="34" charset="0"/>
                </a:rPr>
                <a:t>Profil médical et messagerie puis agenda et catalogue de service courant 2022</a:t>
              </a:r>
              <a:endParaRPr lang="fr-FR" sz="1100" kern="0" dirty="0">
                <a:solidFill>
                  <a:srgbClr val="6F7072"/>
                </a:solidFill>
                <a:ea typeface="Geneva" charset="-128"/>
                <a:cs typeface="Arial" panose="020B0604020202020204" pitchFamily="34" charset="0"/>
              </a:endParaRPr>
            </a:p>
          </p:txBody>
        </p:sp>
      </p:grpSp>
    </p:spTree>
    <p:extLst>
      <p:ext uri="{BB962C8B-B14F-4D97-AF65-F5344CB8AC3E}">
        <p14:creationId xmlns:p14="http://schemas.microsoft.com/office/powerpoint/2010/main" val="130437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8</a:t>
            </a:fld>
            <a:endParaRPr lang="fr-FR" dirty="0"/>
          </a:p>
        </p:txBody>
      </p:sp>
      <p:sp>
        <p:nvSpPr>
          <p:cNvPr id="4" name="Titre 3"/>
          <p:cNvSpPr>
            <a:spLocks noGrp="1"/>
          </p:cNvSpPr>
          <p:nvPr>
            <p:ph type="title"/>
          </p:nvPr>
        </p:nvSpPr>
        <p:spPr/>
        <p:txBody>
          <a:bodyPr/>
          <a:lstStyle/>
          <a:p>
            <a:r>
              <a:rPr lang="fr-FR" dirty="0" err="1"/>
              <a:t>VIDéO</a:t>
            </a:r>
            <a:r>
              <a:rPr lang="fr-FR" dirty="0"/>
              <a:t> </a:t>
            </a:r>
            <a:r>
              <a:rPr lang="fr-FR" dirty="0" smtClean="0"/>
              <a:t>ILLUSTRATIVE</a:t>
            </a:r>
            <a:endParaRPr lang="fr-FR" dirty="0"/>
          </a:p>
        </p:txBody>
      </p:sp>
      <p:sp>
        <p:nvSpPr>
          <p:cNvPr id="5" name="Rectangle 4"/>
          <p:cNvSpPr/>
          <p:nvPr/>
        </p:nvSpPr>
        <p:spPr>
          <a:xfrm>
            <a:off x="3525392" y="5723964"/>
            <a:ext cx="5256632" cy="369332"/>
          </a:xfrm>
          <a:prstGeom prst="rect">
            <a:avLst/>
          </a:prstGeom>
        </p:spPr>
        <p:txBody>
          <a:bodyPr wrap="none">
            <a:spAutoFit/>
          </a:bodyPr>
          <a:lstStyle/>
          <a:p>
            <a:r>
              <a:rPr lang="fr-FR" u="sng" dirty="0">
                <a:hlinkClick r:id="rId2"/>
              </a:rPr>
              <a:t>https://www.youtube.com/watch?v=yBnmth1JeqQ</a:t>
            </a:r>
            <a:endParaRPr lang="fr-FR"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203" y="2080757"/>
            <a:ext cx="6131595" cy="34226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376" y="466305"/>
            <a:ext cx="609093" cy="372129"/>
          </a:xfrm>
          <a:prstGeom prst="rect">
            <a:avLst/>
          </a:prstGeom>
        </p:spPr>
      </p:pic>
    </p:spTree>
    <p:extLst>
      <p:ext uri="{BB962C8B-B14F-4D97-AF65-F5344CB8AC3E}">
        <p14:creationId xmlns:p14="http://schemas.microsoft.com/office/powerpoint/2010/main" val="45306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E486CF0-FE8E-49C8-9361-118210BDAA8A}"/>
              </a:ext>
            </a:extLst>
          </p:cNvPr>
          <p:cNvSpPr>
            <a:spLocks noGrp="1"/>
          </p:cNvSpPr>
          <p:nvPr>
            <p:ph type="body" sz="quarter" idx="27"/>
            <p:custDataLst>
              <p:tags r:id="rId1"/>
            </p:custDataLst>
          </p:nvPr>
        </p:nvSpPr>
        <p:spPr/>
        <p:txBody>
          <a:bodyPr/>
          <a:lstStyle/>
          <a:p>
            <a:endParaRPr lang="fr-FR"/>
          </a:p>
        </p:txBody>
      </p:sp>
      <p:sp>
        <p:nvSpPr>
          <p:cNvPr id="3" name="Text Placeholder 2">
            <a:extLst>
              <a:ext uri="{FF2B5EF4-FFF2-40B4-BE49-F238E27FC236}">
                <a16:creationId xmlns="" xmlns:a16="http://schemas.microsoft.com/office/drawing/2014/main" id="{CF7251A1-EFC8-4B6C-AFE2-5923C04E7227}"/>
              </a:ext>
            </a:extLst>
          </p:cNvPr>
          <p:cNvSpPr>
            <a:spLocks noGrp="1"/>
          </p:cNvSpPr>
          <p:nvPr>
            <p:ph type="body" idx="1"/>
            <p:custDataLst>
              <p:tags r:id="rId2"/>
            </p:custDataLst>
          </p:nvPr>
        </p:nvSpPr>
        <p:spPr/>
        <p:txBody>
          <a:bodyPr>
            <a:normAutofit fontScale="92500" lnSpcReduction="20000"/>
          </a:bodyPr>
          <a:lstStyle/>
          <a:p>
            <a:r>
              <a:rPr lang="fr-FR" dirty="0"/>
              <a:t>02</a:t>
            </a:r>
          </a:p>
        </p:txBody>
      </p:sp>
      <p:sp>
        <p:nvSpPr>
          <p:cNvPr id="4" name="Text Placeholder 3">
            <a:extLst>
              <a:ext uri="{FF2B5EF4-FFF2-40B4-BE49-F238E27FC236}">
                <a16:creationId xmlns="" xmlns:a16="http://schemas.microsoft.com/office/drawing/2014/main" id="{0636D895-E63A-4E05-82E4-9D45F3F364C8}"/>
              </a:ext>
            </a:extLst>
          </p:cNvPr>
          <p:cNvSpPr>
            <a:spLocks noGrp="1"/>
          </p:cNvSpPr>
          <p:nvPr>
            <p:ph type="body" sz="quarter" idx="3"/>
            <p:custDataLst>
              <p:tags r:id="rId3"/>
            </p:custDataLst>
          </p:nvPr>
        </p:nvSpPr>
        <p:spPr/>
        <p:txBody>
          <a:bodyPr/>
          <a:lstStyle/>
          <a:p>
            <a:r>
              <a:rPr lang="fr-FR" dirty="0"/>
              <a:t>Les cas d’usages</a:t>
            </a:r>
          </a:p>
        </p:txBody>
      </p:sp>
      <p:sp>
        <p:nvSpPr>
          <p:cNvPr id="5" name="Slide Number Placeholder 4">
            <a:extLst>
              <a:ext uri="{FF2B5EF4-FFF2-40B4-BE49-F238E27FC236}">
                <a16:creationId xmlns="" xmlns:a16="http://schemas.microsoft.com/office/drawing/2014/main" id="{6C8CCF03-B093-483C-9B88-60EA28302881}"/>
              </a:ext>
            </a:extLst>
          </p:cNvPr>
          <p:cNvSpPr>
            <a:spLocks noGrp="1"/>
          </p:cNvSpPr>
          <p:nvPr>
            <p:ph type="sldNum" sz="quarter" idx="26"/>
            <p:custDataLst>
              <p:tags r:id="rId4"/>
            </p:custDataLst>
          </p:nvPr>
        </p:nvSpPr>
        <p:spPr/>
        <p:txBody>
          <a:bodyPr/>
          <a:lstStyle/>
          <a:p>
            <a:fld id="{975A587B-5814-4D9B-9598-FE9CB954CB01}" type="slidenum">
              <a:rPr lang="fr-FR" smtClean="0"/>
              <a:pPr/>
              <a:t>9</a:t>
            </a:fld>
            <a:endParaRPr lang="fr-FR" dirty="0"/>
          </a:p>
        </p:txBody>
      </p:sp>
      <p:sp>
        <p:nvSpPr>
          <p:cNvPr id="6" name="Text Placeholder 5">
            <a:extLst>
              <a:ext uri="{FF2B5EF4-FFF2-40B4-BE49-F238E27FC236}">
                <a16:creationId xmlns="" xmlns:a16="http://schemas.microsoft.com/office/drawing/2014/main" id="{4E39206D-A67E-42ED-8B1D-F434873CF2DA}"/>
              </a:ext>
            </a:extLst>
          </p:cNvPr>
          <p:cNvSpPr>
            <a:spLocks noGrp="1"/>
          </p:cNvSpPr>
          <p:nvPr>
            <p:ph type="body" sz="quarter" idx="28"/>
            <p:custDataLst>
              <p:tags r:id="rId5"/>
            </p:custDataLst>
          </p:nvPr>
        </p:nvSpPr>
        <p:spPr/>
        <p:txBody>
          <a:bodyPr/>
          <a:lstStyle/>
          <a:p>
            <a:endParaRPr lang="fr-FR"/>
          </a:p>
        </p:txBody>
      </p:sp>
    </p:spTree>
    <p:extLst>
      <p:ext uri="{BB962C8B-B14F-4D97-AF65-F5344CB8AC3E}">
        <p14:creationId xmlns:p14="http://schemas.microsoft.com/office/powerpoint/2010/main" val="1594885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5"/>
</p:tagLst>
</file>

<file path=ppt/tags/tag101.xml><?xml version="1.0" encoding="utf-8"?>
<p:tagLst xmlns:a="http://schemas.openxmlformats.org/drawingml/2006/main" xmlns:r="http://schemas.openxmlformats.org/officeDocument/2006/relationships" xmlns:p="http://schemas.openxmlformats.org/presentationml/2006/main">
  <p:tag name="NUM" val="36"/>
</p:tagLst>
</file>

<file path=ppt/tags/tag102.xml><?xml version="1.0" encoding="utf-8"?>
<p:tagLst xmlns:a="http://schemas.openxmlformats.org/drawingml/2006/main" xmlns:r="http://schemas.openxmlformats.org/officeDocument/2006/relationships" xmlns:p="http://schemas.openxmlformats.org/presentationml/2006/main">
  <p:tag name="NUM" val="37"/>
</p:tagLst>
</file>

<file path=ppt/tags/tag103.xml><?xml version="1.0" encoding="utf-8"?>
<p:tagLst xmlns:a="http://schemas.openxmlformats.org/drawingml/2006/main" xmlns:r="http://schemas.openxmlformats.org/officeDocument/2006/relationships" xmlns:p="http://schemas.openxmlformats.org/presentationml/2006/main">
  <p:tag name="NUM" val="38"/>
</p:tagLst>
</file>

<file path=ppt/tags/tag104.xml><?xml version="1.0" encoding="utf-8"?>
<p:tagLst xmlns:a="http://schemas.openxmlformats.org/drawingml/2006/main" xmlns:r="http://schemas.openxmlformats.org/officeDocument/2006/relationships" xmlns:p="http://schemas.openxmlformats.org/presentationml/2006/main">
  <p:tag name="NUM" val="19"/>
</p:tagLst>
</file>

<file path=ppt/tags/tag105.xml><?xml version="1.0" encoding="utf-8"?>
<p:tagLst xmlns:a="http://schemas.openxmlformats.org/drawingml/2006/main" xmlns:r="http://schemas.openxmlformats.org/officeDocument/2006/relationships" xmlns:p="http://schemas.openxmlformats.org/presentationml/2006/main">
  <p:tag name="NUM" val="21"/>
</p:tagLst>
</file>

<file path=ppt/tags/tag106.xml><?xml version="1.0" encoding="utf-8"?>
<p:tagLst xmlns:a="http://schemas.openxmlformats.org/drawingml/2006/main" xmlns:r="http://schemas.openxmlformats.org/officeDocument/2006/relationships" xmlns:p="http://schemas.openxmlformats.org/presentationml/2006/main">
  <p:tag name="NUM" val="28"/>
</p:tagLst>
</file>

<file path=ppt/tags/tag107.xml><?xml version="1.0" encoding="utf-8"?>
<p:tagLst xmlns:a="http://schemas.openxmlformats.org/drawingml/2006/main" xmlns:r="http://schemas.openxmlformats.org/officeDocument/2006/relationships" xmlns:p="http://schemas.openxmlformats.org/presentationml/2006/main">
  <p:tag name="NUM" val="29"/>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8"/>
</p:tagLst>
</file>

<file path=ppt/tags/tag131.xml><?xml version="1.0" encoding="utf-8"?>
<p:tagLst xmlns:a="http://schemas.openxmlformats.org/drawingml/2006/main" xmlns:r="http://schemas.openxmlformats.org/officeDocument/2006/relationships" xmlns:p="http://schemas.openxmlformats.org/presentationml/2006/main">
  <p:tag name="NUM" val="9"/>
</p:tagLst>
</file>

<file path=ppt/tags/tag132.xml><?xml version="1.0" encoding="utf-8"?>
<p:tagLst xmlns:a="http://schemas.openxmlformats.org/drawingml/2006/main" xmlns:r="http://schemas.openxmlformats.org/officeDocument/2006/relationships" xmlns:p="http://schemas.openxmlformats.org/presentationml/2006/main">
  <p:tag name="NUM" val="10"/>
</p:tagLst>
</file>

<file path=ppt/tags/tag133.xml><?xml version="1.0" encoding="utf-8"?>
<p:tagLst xmlns:a="http://schemas.openxmlformats.org/drawingml/2006/main" xmlns:r="http://schemas.openxmlformats.org/officeDocument/2006/relationships" xmlns:p="http://schemas.openxmlformats.org/presentationml/2006/main">
  <p:tag name="NUM" val="11"/>
</p:tagLst>
</file>

<file path=ppt/tags/tag134.xml><?xml version="1.0" encoding="utf-8"?>
<p:tagLst xmlns:a="http://schemas.openxmlformats.org/drawingml/2006/main" xmlns:r="http://schemas.openxmlformats.org/officeDocument/2006/relationships" xmlns:p="http://schemas.openxmlformats.org/presentationml/2006/main">
  <p:tag name="NUM" val="12"/>
</p:tagLst>
</file>

<file path=ppt/tags/tag135.xml><?xml version="1.0" encoding="utf-8"?>
<p:tagLst xmlns:a="http://schemas.openxmlformats.org/drawingml/2006/main" xmlns:r="http://schemas.openxmlformats.org/officeDocument/2006/relationships" xmlns:p="http://schemas.openxmlformats.org/presentationml/2006/main">
  <p:tag name="NUM" val="13"/>
</p:tagLst>
</file>

<file path=ppt/tags/tag136.xml><?xml version="1.0" encoding="utf-8"?>
<p:tagLst xmlns:a="http://schemas.openxmlformats.org/drawingml/2006/main" xmlns:r="http://schemas.openxmlformats.org/officeDocument/2006/relationships" xmlns:p="http://schemas.openxmlformats.org/presentationml/2006/main">
  <p:tag name="NUM" val="14"/>
</p:tagLst>
</file>

<file path=ppt/tags/tag137.xml><?xml version="1.0" encoding="utf-8"?>
<p:tagLst xmlns:a="http://schemas.openxmlformats.org/drawingml/2006/main" xmlns:r="http://schemas.openxmlformats.org/officeDocument/2006/relationships" xmlns:p="http://schemas.openxmlformats.org/presentationml/2006/main">
  <p:tag name="NUM" val="15"/>
</p:tagLst>
</file>

<file path=ppt/tags/tag138.xml><?xml version="1.0" encoding="utf-8"?>
<p:tagLst xmlns:a="http://schemas.openxmlformats.org/drawingml/2006/main" xmlns:r="http://schemas.openxmlformats.org/officeDocument/2006/relationships" xmlns:p="http://schemas.openxmlformats.org/presentationml/2006/main">
  <p:tag name="NUM" val="16"/>
</p:tagLst>
</file>

<file path=ppt/tags/tag139.xml><?xml version="1.0" encoding="utf-8"?>
<p:tagLst xmlns:a="http://schemas.openxmlformats.org/drawingml/2006/main" xmlns:r="http://schemas.openxmlformats.org/officeDocument/2006/relationships" xmlns:p="http://schemas.openxmlformats.org/presentationml/2006/main">
  <p:tag name="NUM" val="17"/>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8"/>
</p:tagLst>
</file>

<file path=ppt/tags/tag141.xml><?xml version="1.0" encoding="utf-8"?>
<p:tagLst xmlns:a="http://schemas.openxmlformats.org/drawingml/2006/main" xmlns:r="http://schemas.openxmlformats.org/officeDocument/2006/relationships" xmlns:p="http://schemas.openxmlformats.org/presentationml/2006/main">
  <p:tag name="NUM" val="19"/>
</p:tagLst>
</file>

<file path=ppt/tags/tag142.xml><?xml version="1.0" encoding="utf-8"?>
<p:tagLst xmlns:a="http://schemas.openxmlformats.org/drawingml/2006/main" xmlns:r="http://schemas.openxmlformats.org/officeDocument/2006/relationships" xmlns:p="http://schemas.openxmlformats.org/presentationml/2006/main">
  <p:tag name="NUM" val="20"/>
</p:tagLst>
</file>

<file path=ppt/tags/tag143.xml><?xml version="1.0" encoding="utf-8"?>
<p:tagLst xmlns:a="http://schemas.openxmlformats.org/drawingml/2006/main" xmlns:r="http://schemas.openxmlformats.org/officeDocument/2006/relationships" xmlns:p="http://schemas.openxmlformats.org/presentationml/2006/main">
  <p:tag name="NUM" val="21"/>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0"/>
</p:tagLst>
</file>

<file path=ppt/tags/tag164.xml><?xml version="1.0" encoding="utf-8"?>
<p:tagLst xmlns:a="http://schemas.openxmlformats.org/drawingml/2006/main" xmlns:r="http://schemas.openxmlformats.org/officeDocument/2006/relationships" xmlns:p="http://schemas.openxmlformats.org/presentationml/2006/main">
  <p:tag name="NUM" val="11"/>
</p:tagLst>
</file>

<file path=ppt/tags/tag165.xml><?xml version="1.0" encoding="utf-8"?>
<p:tagLst xmlns:a="http://schemas.openxmlformats.org/drawingml/2006/main" xmlns:r="http://schemas.openxmlformats.org/officeDocument/2006/relationships" xmlns:p="http://schemas.openxmlformats.org/presentationml/2006/main">
  <p:tag name="NUM" val="12"/>
</p:tagLst>
</file>

<file path=ppt/tags/tag166.xml><?xml version="1.0" encoding="utf-8"?>
<p:tagLst xmlns:a="http://schemas.openxmlformats.org/drawingml/2006/main" xmlns:r="http://schemas.openxmlformats.org/officeDocument/2006/relationships" xmlns:p="http://schemas.openxmlformats.org/presentationml/2006/main">
  <p:tag name="NUM" val="13"/>
</p:tagLst>
</file>

<file path=ppt/tags/tag167.xml><?xml version="1.0" encoding="utf-8"?>
<p:tagLst xmlns:a="http://schemas.openxmlformats.org/drawingml/2006/main" xmlns:r="http://schemas.openxmlformats.org/officeDocument/2006/relationships" xmlns:p="http://schemas.openxmlformats.org/presentationml/2006/main">
  <p:tag name="NUM" val="14"/>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8"/>
</p:tagLst>
</file>

<file path=ppt/tags/tag19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00.xml><?xml version="1.0" encoding="utf-8"?>
<p:tagLst xmlns:a="http://schemas.openxmlformats.org/drawingml/2006/main" xmlns:r="http://schemas.openxmlformats.org/officeDocument/2006/relationships" xmlns:p="http://schemas.openxmlformats.org/presentationml/2006/main">
  <p:tag name="NUM" val="10"/>
</p:tagLst>
</file>

<file path=ppt/tags/tag201.xml><?xml version="1.0" encoding="utf-8"?>
<p:tagLst xmlns:a="http://schemas.openxmlformats.org/drawingml/2006/main" xmlns:r="http://schemas.openxmlformats.org/officeDocument/2006/relationships" xmlns:p="http://schemas.openxmlformats.org/presentationml/2006/main">
  <p:tag name="NUM" val="11"/>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30.xml><?xml version="1.0" encoding="utf-8"?>
<p:tagLst xmlns:a="http://schemas.openxmlformats.org/drawingml/2006/main" xmlns:r="http://schemas.openxmlformats.org/officeDocument/2006/relationships" xmlns:p="http://schemas.openxmlformats.org/presentationml/2006/main">
  <p:tag name="NUM" val="10"/>
</p:tagLst>
</file>

<file path=ppt/tags/tag231.xml><?xml version="1.0" encoding="utf-8"?>
<p:tagLst xmlns:a="http://schemas.openxmlformats.org/drawingml/2006/main" xmlns:r="http://schemas.openxmlformats.org/officeDocument/2006/relationships" xmlns:p="http://schemas.openxmlformats.org/presentationml/2006/main">
  <p:tag name="NUM" val="11"/>
</p:tagLst>
</file>

<file path=ppt/tags/tag232.xml><?xml version="1.0" encoding="utf-8"?>
<p:tagLst xmlns:a="http://schemas.openxmlformats.org/drawingml/2006/main" xmlns:r="http://schemas.openxmlformats.org/officeDocument/2006/relationships" xmlns:p="http://schemas.openxmlformats.org/presentationml/2006/main">
  <p:tag name="NUM" val="12"/>
</p:tagLst>
</file>

<file path=ppt/tags/tag233.xml><?xml version="1.0" encoding="utf-8"?>
<p:tagLst xmlns:a="http://schemas.openxmlformats.org/drawingml/2006/main" xmlns:r="http://schemas.openxmlformats.org/officeDocument/2006/relationships" xmlns:p="http://schemas.openxmlformats.org/presentationml/2006/main">
  <p:tag name="NUM" val="13"/>
</p:tagLst>
</file>

<file path=ppt/tags/tag234.xml><?xml version="1.0" encoding="utf-8"?>
<p:tagLst xmlns:a="http://schemas.openxmlformats.org/drawingml/2006/main" xmlns:r="http://schemas.openxmlformats.org/officeDocument/2006/relationships" xmlns:p="http://schemas.openxmlformats.org/presentationml/2006/main">
  <p:tag name="NUM" val="14"/>
</p:tagLst>
</file>

<file path=ppt/tags/tag235.xml><?xml version="1.0" encoding="utf-8"?>
<p:tagLst xmlns:a="http://schemas.openxmlformats.org/drawingml/2006/main" xmlns:r="http://schemas.openxmlformats.org/officeDocument/2006/relationships" xmlns:p="http://schemas.openxmlformats.org/presentationml/2006/main">
  <p:tag name="NUM" val="15"/>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5"/>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5"/>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4"/>
</p:tagLst>
</file>

<file path=ppt/tags/tag266.xml><?xml version="1.0" encoding="utf-8"?>
<p:tagLst xmlns:a="http://schemas.openxmlformats.org/drawingml/2006/main" xmlns:r="http://schemas.openxmlformats.org/officeDocument/2006/relationships" xmlns:p="http://schemas.openxmlformats.org/presentationml/2006/main">
  <p:tag name="NUM" val="5"/>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1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10"/>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5"/>
</p:tagLst>
</file>

<file path=ppt/tags/tag282.xml><?xml version="1.0" encoding="utf-8"?>
<p:tagLst xmlns:a="http://schemas.openxmlformats.org/drawingml/2006/main" xmlns:r="http://schemas.openxmlformats.org/officeDocument/2006/relationships" xmlns:p="http://schemas.openxmlformats.org/presentationml/2006/main">
  <p:tag name="NUM" val="1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9"/>
</p:tagLst>
</file>

<file path=ppt/tags/tag286.xml><?xml version="1.0" encoding="utf-8"?>
<p:tagLst xmlns:a="http://schemas.openxmlformats.org/drawingml/2006/main" xmlns:r="http://schemas.openxmlformats.org/officeDocument/2006/relationships" xmlns:p="http://schemas.openxmlformats.org/presentationml/2006/main">
  <p:tag name="NUM" val="11"/>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6"/>
</p:tagLst>
</file>

<file path=ppt/tags/tag293.xml><?xml version="1.0" encoding="utf-8"?>
<p:tagLst xmlns:a="http://schemas.openxmlformats.org/drawingml/2006/main" xmlns:r="http://schemas.openxmlformats.org/officeDocument/2006/relationships" xmlns:p="http://schemas.openxmlformats.org/presentationml/2006/main">
  <p:tag name="NUM" val="7"/>
</p:tagLst>
</file>

<file path=ppt/tags/tag294.xml><?xml version="1.0" encoding="utf-8"?>
<p:tagLst xmlns:a="http://schemas.openxmlformats.org/drawingml/2006/main" xmlns:r="http://schemas.openxmlformats.org/officeDocument/2006/relationships" xmlns:p="http://schemas.openxmlformats.org/presentationml/2006/main">
  <p:tag name="NUM" val="8"/>
</p:tagLst>
</file>

<file path=ppt/tags/tag295.xml><?xml version="1.0" encoding="utf-8"?>
<p:tagLst xmlns:a="http://schemas.openxmlformats.org/drawingml/2006/main" xmlns:r="http://schemas.openxmlformats.org/officeDocument/2006/relationships" xmlns:p="http://schemas.openxmlformats.org/presentationml/2006/main">
  <p:tag name="NUM" val="9"/>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1"/>
</p:tagLst>
</file>

<file path=ppt/tags/tag302.xml><?xml version="1.0" encoding="utf-8"?>
<p:tagLst xmlns:a="http://schemas.openxmlformats.org/drawingml/2006/main" xmlns:r="http://schemas.openxmlformats.org/officeDocument/2006/relationships" xmlns:p="http://schemas.openxmlformats.org/presentationml/2006/main">
  <p:tag name="NUM" val="2"/>
</p:tagLst>
</file>

<file path=ppt/tags/tag303.xml><?xml version="1.0" encoding="utf-8"?>
<p:tagLst xmlns:a="http://schemas.openxmlformats.org/drawingml/2006/main" xmlns:r="http://schemas.openxmlformats.org/officeDocument/2006/relationships" xmlns:p="http://schemas.openxmlformats.org/presentationml/2006/main">
  <p:tag name="NUM" val="3"/>
</p:tagLst>
</file>

<file path=ppt/tags/tag304.xml><?xml version="1.0" encoding="utf-8"?>
<p:tagLst xmlns:a="http://schemas.openxmlformats.org/drawingml/2006/main" xmlns:r="http://schemas.openxmlformats.org/officeDocument/2006/relationships" xmlns:p="http://schemas.openxmlformats.org/presentationml/2006/main">
  <p:tag name="NUM" val="4"/>
</p:tagLst>
</file>

<file path=ppt/tags/tag305.xml><?xml version="1.0" encoding="utf-8"?>
<p:tagLst xmlns:a="http://schemas.openxmlformats.org/drawingml/2006/main" xmlns:r="http://schemas.openxmlformats.org/officeDocument/2006/relationships" xmlns:p="http://schemas.openxmlformats.org/presentationml/2006/main">
  <p:tag name="NUM" val="5"/>
</p:tagLst>
</file>

<file path=ppt/tags/tag306.xml><?xml version="1.0" encoding="utf-8"?>
<p:tagLst xmlns:a="http://schemas.openxmlformats.org/drawingml/2006/main" xmlns:r="http://schemas.openxmlformats.org/officeDocument/2006/relationships" xmlns:p="http://schemas.openxmlformats.org/presentationml/2006/main">
  <p:tag name="NUM" val="6"/>
</p:tagLst>
</file>

<file path=ppt/tags/tag307.xml><?xml version="1.0" encoding="utf-8"?>
<p:tagLst xmlns:a="http://schemas.openxmlformats.org/drawingml/2006/main" xmlns:r="http://schemas.openxmlformats.org/officeDocument/2006/relationships" xmlns:p="http://schemas.openxmlformats.org/presentationml/2006/main">
  <p:tag name="NUM" val="7"/>
</p:tagLst>
</file>

<file path=ppt/tags/tag308.xml><?xml version="1.0" encoding="utf-8"?>
<p:tagLst xmlns:a="http://schemas.openxmlformats.org/drawingml/2006/main" xmlns:r="http://schemas.openxmlformats.org/officeDocument/2006/relationships" xmlns:p="http://schemas.openxmlformats.org/presentationml/2006/main">
  <p:tag name="NUM" val="8"/>
</p:tagLst>
</file>

<file path=ppt/tags/tag309.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49.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8"/>
</p:tagLst>
</file>

<file path=ppt/tags/tag52.xml><?xml version="1.0" encoding="utf-8"?>
<p:tagLst xmlns:a="http://schemas.openxmlformats.org/drawingml/2006/main" xmlns:r="http://schemas.openxmlformats.org/officeDocument/2006/relationships" xmlns:p="http://schemas.openxmlformats.org/presentationml/2006/main">
  <p:tag name="NUM" val="19"/>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2"/>
</p:tagLst>
</file>

<file path=ppt/tags/tag78.xml><?xml version="1.0" encoding="utf-8"?>
<p:tagLst xmlns:a="http://schemas.openxmlformats.org/drawingml/2006/main" xmlns:r="http://schemas.openxmlformats.org/officeDocument/2006/relationships" xmlns:p="http://schemas.openxmlformats.org/presentationml/2006/main">
  <p:tag name="NUM" val="13"/>
</p:tagLst>
</file>

<file path=ppt/tags/tag79.xml><?xml version="1.0" encoding="utf-8"?>
<p:tagLst xmlns:a="http://schemas.openxmlformats.org/drawingml/2006/main" xmlns:r="http://schemas.openxmlformats.org/officeDocument/2006/relationships" xmlns:p="http://schemas.openxmlformats.org/presentationml/2006/main">
  <p:tag name="NUM" val="1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5"/>
</p:tagLst>
</file>

<file path=ppt/tags/tag81.xml><?xml version="1.0" encoding="utf-8"?>
<p:tagLst xmlns:a="http://schemas.openxmlformats.org/drawingml/2006/main" xmlns:r="http://schemas.openxmlformats.org/officeDocument/2006/relationships" xmlns:p="http://schemas.openxmlformats.org/presentationml/2006/main">
  <p:tag name="NUM" val="16"/>
</p:tagLst>
</file>

<file path=ppt/tags/tag82.xml><?xml version="1.0" encoding="utf-8"?>
<p:tagLst xmlns:a="http://schemas.openxmlformats.org/drawingml/2006/main" xmlns:r="http://schemas.openxmlformats.org/officeDocument/2006/relationships" xmlns:p="http://schemas.openxmlformats.org/presentationml/2006/main">
  <p:tag name="NUM" val="17"/>
</p:tagLst>
</file>

<file path=ppt/tags/tag83.xml><?xml version="1.0" encoding="utf-8"?>
<p:tagLst xmlns:a="http://schemas.openxmlformats.org/drawingml/2006/main" xmlns:r="http://schemas.openxmlformats.org/officeDocument/2006/relationships" xmlns:p="http://schemas.openxmlformats.org/presentationml/2006/main">
  <p:tag name="NUM" val="18"/>
</p:tagLst>
</file>

<file path=ppt/tags/tag84.xml><?xml version="1.0" encoding="utf-8"?>
<p:tagLst xmlns:a="http://schemas.openxmlformats.org/drawingml/2006/main" xmlns:r="http://schemas.openxmlformats.org/officeDocument/2006/relationships" xmlns:p="http://schemas.openxmlformats.org/presentationml/2006/main">
  <p:tag name="NUM" val="19"/>
</p:tagLst>
</file>

<file path=ppt/tags/tag85.xml><?xml version="1.0" encoding="utf-8"?>
<p:tagLst xmlns:a="http://schemas.openxmlformats.org/drawingml/2006/main" xmlns:r="http://schemas.openxmlformats.org/officeDocument/2006/relationships" xmlns:p="http://schemas.openxmlformats.org/presentationml/2006/main">
  <p:tag name="NUM" val="20"/>
</p:tagLst>
</file>

<file path=ppt/tags/tag86.xml><?xml version="1.0" encoding="utf-8"?>
<p:tagLst xmlns:a="http://schemas.openxmlformats.org/drawingml/2006/main" xmlns:r="http://schemas.openxmlformats.org/officeDocument/2006/relationships" xmlns:p="http://schemas.openxmlformats.org/presentationml/2006/main">
  <p:tag name="NUM" val="21"/>
</p:tagLst>
</file>

<file path=ppt/tags/tag87.xml><?xml version="1.0" encoding="utf-8"?>
<p:tagLst xmlns:a="http://schemas.openxmlformats.org/drawingml/2006/main" xmlns:r="http://schemas.openxmlformats.org/officeDocument/2006/relationships" xmlns:p="http://schemas.openxmlformats.org/presentationml/2006/main">
  <p:tag name="NUM" val="22"/>
</p:tagLst>
</file>

<file path=ppt/tags/tag88.xml><?xml version="1.0" encoding="utf-8"?>
<p:tagLst xmlns:a="http://schemas.openxmlformats.org/drawingml/2006/main" xmlns:r="http://schemas.openxmlformats.org/officeDocument/2006/relationships" xmlns:p="http://schemas.openxmlformats.org/presentationml/2006/main">
  <p:tag name="NUM" val="23"/>
</p:tagLst>
</file>

<file path=ppt/tags/tag89.xml><?xml version="1.0" encoding="utf-8"?>
<p:tagLst xmlns:a="http://schemas.openxmlformats.org/drawingml/2006/main" xmlns:r="http://schemas.openxmlformats.org/officeDocument/2006/relationships" xmlns:p="http://schemas.openxmlformats.org/presentationml/2006/main">
  <p:tag name="NUM" val="2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5"/>
</p:tagLst>
</file>

<file path=ppt/tags/tag91.xml><?xml version="1.0" encoding="utf-8"?>
<p:tagLst xmlns:a="http://schemas.openxmlformats.org/drawingml/2006/main" xmlns:r="http://schemas.openxmlformats.org/officeDocument/2006/relationships" xmlns:p="http://schemas.openxmlformats.org/presentationml/2006/main">
  <p:tag name="NUM" val="26"/>
</p:tagLst>
</file>

<file path=ppt/tags/tag92.xml><?xml version="1.0" encoding="utf-8"?>
<p:tagLst xmlns:a="http://schemas.openxmlformats.org/drawingml/2006/main" xmlns:r="http://schemas.openxmlformats.org/officeDocument/2006/relationships" xmlns:p="http://schemas.openxmlformats.org/presentationml/2006/main">
  <p:tag name="NUM" val="27"/>
</p:tagLst>
</file>

<file path=ppt/tags/tag93.xml><?xml version="1.0" encoding="utf-8"?>
<p:tagLst xmlns:a="http://schemas.openxmlformats.org/drawingml/2006/main" xmlns:r="http://schemas.openxmlformats.org/officeDocument/2006/relationships" xmlns:p="http://schemas.openxmlformats.org/presentationml/2006/main">
  <p:tag name="NUM" val="28"/>
</p:tagLst>
</file>

<file path=ppt/tags/tag94.xml><?xml version="1.0" encoding="utf-8"?>
<p:tagLst xmlns:a="http://schemas.openxmlformats.org/drawingml/2006/main" xmlns:r="http://schemas.openxmlformats.org/officeDocument/2006/relationships" xmlns:p="http://schemas.openxmlformats.org/presentationml/2006/main">
  <p:tag name="NUM" val="29"/>
</p:tagLst>
</file>

<file path=ppt/tags/tag95.xml><?xml version="1.0" encoding="utf-8"?>
<p:tagLst xmlns:a="http://schemas.openxmlformats.org/drawingml/2006/main" xmlns:r="http://schemas.openxmlformats.org/officeDocument/2006/relationships" xmlns:p="http://schemas.openxmlformats.org/presentationml/2006/main">
  <p:tag name="NUM" val="30"/>
</p:tagLst>
</file>

<file path=ppt/tags/tag96.xml><?xml version="1.0" encoding="utf-8"?>
<p:tagLst xmlns:a="http://schemas.openxmlformats.org/drawingml/2006/main" xmlns:r="http://schemas.openxmlformats.org/officeDocument/2006/relationships" xmlns:p="http://schemas.openxmlformats.org/presentationml/2006/main">
  <p:tag name="NUM" val="31"/>
</p:tagLst>
</file>

<file path=ppt/tags/tag97.xml><?xml version="1.0" encoding="utf-8"?>
<p:tagLst xmlns:a="http://schemas.openxmlformats.org/drawingml/2006/main" xmlns:r="http://schemas.openxmlformats.org/officeDocument/2006/relationships" xmlns:p="http://schemas.openxmlformats.org/presentationml/2006/main">
  <p:tag name="NUM" val="32"/>
</p:tagLst>
</file>

<file path=ppt/tags/tag98.xml><?xml version="1.0" encoding="utf-8"?>
<p:tagLst xmlns:a="http://schemas.openxmlformats.org/drawingml/2006/main" xmlns:r="http://schemas.openxmlformats.org/officeDocument/2006/relationships" xmlns:p="http://schemas.openxmlformats.org/presentationml/2006/main">
  <p:tag name="NUM" val="33"/>
</p:tagLst>
</file>

<file path=ppt/tags/tag99.xml><?xml version="1.0" encoding="utf-8"?>
<p:tagLst xmlns:a="http://schemas.openxmlformats.org/drawingml/2006/main" xmlns:r="http://schemas.openxmlformats.org/officeDocument/2006/relationships" xmlns:p="http://schemas.openxmlformats.org/presentationml/2006/main">
  <p:tag name="NUM" val="34"/>
</p:tagLst>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FBE62D6165C448AA79D61B4350BC64" ma:contentTypeVersion="11" ma:contentTypeDescription="Create a new document." ma:contentTypeScope="" ma:versionID="4a55909e46deb440aa582582b56a1675">
  <xsd:schema xmlns:xsd="http://www.w3.org/2001/XMLSchema" xmlns:xs="http://www.w3.org/2001/XMLSchema" xmlns:p="http://schemas.microsoft.com/office/2006/metadata/properties" xmlns:ns3="90072767-a06f-4d9d-afcf-1e1072f397ea" xmlns:ns4="3a21d720-052d-4c99-b557-50085aa50476" targetNamespace="http://schemas.microsoft.com/office/2006/metadata/properties" ma:root="true" ma:fieldsID="fe6204a170eedf1d1deb438fd25e06a1" ns3:_="" ns4:_="">
    <xsd:import namespace="90072767-a06f-4d9d-afcf-1e1072f397ea"/>
    <xsd:import namespace="3a21d720-052d-4c99-b557-50085aa504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72767-a06f-4d9d-afcf-1e1072f39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d720-052d-4c99-b557-50085aa5047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91FED-C869-445B-A68B-6295C6938FCB}">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90072767-a06f-4d9d-afcf-1e1072f397ea"/>
    <ds:schemaRef ds:uri="http://schemas.microsoft.com/office/2006/documentManagement/types"/>
    <ds:schemaRef ds:uri="3a21d720-052d-4c99-b557-50085aa50476"/>
    <ds:schemaRef ds:uri="http://www.w3.org/XML/1998/namespace"/>
    <ds:schemaRef ds:uri="http://purl.org/dc/dcmitype/"/>
  </ds:schemaRefs>
</ds:datastoreItem>
</file>

<file path=customXml/itemProps2.xml><?xml version="1.0" encoding="utf-8"?>
<ds:datastoreItem xmlns:ds="http://schemas.openxmlformats.org/officeDocument/2006/customXml" ds:itemID="{A16BD000-AA4B-4614-A302-380D27D48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072767-a06f-4d9d-afcf-1e1072f397ea"/>
    <ds:schemaRef ds:uri="3a21d720-052d-4c99-b557-50085aa50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47071B-81A7-498D-A30D-52CB99798E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dec2020-MASQUE_PPT_de_l_Assurance_Maladie_CNAM</Template>
  <TotalTime>9162</TotalTime>
  <Words>3577</Words>
  <Application>Microsoft Office PowerPoint</Application>
  <PresentationFormat>Personnalisé</PresentationFormat>
  <Paragraphs>474</Paragraphs>
  <Slides>46</Slides>
  <Notes>12</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masque PPT V3</vt:lpstr>
      <vt:lpstr>Présentation Mon espace santé</vt:lpstr>
      <vt:lpstr>Présentation PowerPoint</vt:lpstr>
      <vt:lpstr>Pourquoi mon espace santé ?</vt:lpstr>
      <vt:lpstr>Les fonctionnalités de Mon espace santé</vt:lpstr>
      <vt:lpstr>Quid du Dossier médical partagé ?</vt:lpstr>
      <vt:lpstr>Une création par défaut pour tous les citoyens</vt:lpstr>
      <vt:lpstr>Le calendrier de déploiement</vt:lpstr>
      <vt:lpstr>VIDéO ILLUSTRATIVE</vt:lpstr>
      <vt:lpstr>Présentation PowerPoint</vt:lpstr>
      <vt:lpstr>Pourquoi utiliser Mon espace santé ?</vt:lpstr>
      <vt:lpstr>Une fois que MON ESPACE Santé est créé</vt:lpstr>
      <vt:lpstr>Une fois que L’Usager a activé MON ESPACE SANTé</vt:lpstr>
      <vt:lpstr>Présentation PowerPoint</vt:lpstr>
      <vt:lpstr>Concrètement, comment se passe l’activation ?</vt:lpstr>
      <vt:lpstr>Concrètement, comment se passe l’activation ?</vt:lpstr>
      <vt:lpstr>Concrètement, comment se passe l’activation ?</vt:lpstr>
      <vt:lpstr>Concrètement, comment se passe l’activation ?</vt:lpstr>
      <vt:lpstr>Concrètement, comment se passe l’activation ?</vt:lpstr>
      <vt:lpstr>Concrètement, comment se passe l’activation ?</vt:lpstr>
      <vt:lpstr>Concrètement, comment se passe l’activation ?</vt:lpstr>
      <vt:lpstr>Concrètement, comment se passe l’activation ?</vt:lpstr>
      <vt:lpstr>Concrètement, comment se passe l’activation ?</vt:lpstr>
      <vt:lpstr>Nos problématiques</vt:lpstr>
      <vt:lpstr>sans-abris</vt:lpstr>
      <vt:lpstr>majeurs protégés</vt:lpstr>
      <vt:lpstr>ENFANTS DE L’ASE</vt:lpstr>
      <vt:lpstr>détenus</vt:lpstr>
      <vt:lpstr>accompagnement et inclusion numérique</vt:lpstr>
      <vt:lpstr>Concrètement, comment se passe l’activation ?</vt:lpstr>
      <vt:lpstr>Présentation PowerPoint</vt:lpstr>
      <vt:lpstr>La rubrique Documents</vt:lpstr>
      <vt:lpstr>Visualiser mes documents</vt:lpstr>
      <vt:lpstr>Catégoriser mes documents</vt:lpstr>
      <vt:lpstr>Présentation PowerPoint</vt:lpstr>
      <vt:lpstr>Le profil médical</vt:lpstr>
      <vt:lpstr>Le profil médical</vt:lpstr>
      <vt:lpstr>Présentation PowerPoint</vt:lpstr>
      <vt:lpstr>Messagerie</vt:lpstr>
      <vt:lpstr>La messagerie, un espace de communication et d’échange sécurisé</vt:lpstr>
      <vt:lpstr>Présentation PowerPoint</vt:lpstr>
      <vt:lpstr>Organisation globale du support usager </vt:lpstr>
      <vt:lpstr>Présentation PowerPoint</vt:lpstr>
      <vt:lpstr>La gestion des droits d’accès par les professionnels de santé</vt:lpstr>
      <vt:lpstr>Droit d’accès des professionnels de santé</vt:lpstr>
      <vt:lpstr>Accès à Mon espace santé en situation d’urgence</vt:lpstr>
      <vt:lpstr>La sécurité des données</vt:lpstr>
    </vt:vector>
  </TitlesOfParts>
  <Company>CNAMTS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PLUSIEURS LIGNES</dc:title>
  <dc:creator>Jean Luc Kui</dc:creator>
  <cp:lastModifiedBy>DUMONT ANNE-MARIE (CPAM ALLIER)</cp:lastModifiedBy>
  <cp:revision>46</cp:revision>
  <dcterms:created xsi:type="dcterms:W3CDTF">2021-05-20T12:01:02Z</dcterms:created>
  <dcterms:modified xsi:type="dcterms:W3CDTF">2022-04-04T07:37:08Z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0x010100F8FBE62D6165C448AA79D61B4350BC64</vt:lpwstr>
  </property>
</Properties>
</file>